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42" r:id="rId4"/>
    <p:sldMasterId id="2147483660" r:id="rId5"/>
    <p:sldMasterId id="2147483727" r:id="rId6"/>
  </p:sldMasterIdLst>
  <p:notesMasterIdLst>
    <p:notesMasterId r:id="rId52"/>
  </p:notesMasterIdLst>
  <p:sldIdLst>
    <p:sldId id="263" r:id="rId7"/>
    <p:sldId id="272" r:id="rId8"/>
    <p:sldId id="314" r:id="rId9"/>
    <p:sldId id="267" r:id="rId10"/>
    <p:sldId id="273" r:id="rId11"/>
    <p:sldId id="274" r:id="rId12"/>
    <p:sldId id="275" r:id="rId13"/>
    <p:sldId id="276" r:id="rId14"/>
    <p:sldId id="317" r:id="rId15"/>
    <p:sldId id="277" r:id="rId16"/>
    <p:sldId id="278" r:id="rId17"/>
    <p:sldId id="285" r:id="rId18"/>
    <p:sldId id="279" r:id="rId19"/>
    <p:sldId id="280" r:id="rId20"/>
    <p:sldId id="281" r:id="rId21"/>
    <p:sldId id="282" r:id="rId22"/>
    <p:sldId id="283" r:id="rId23"/>
    <p:sldId id="318" r:id="rId24"/>
    <p:sldId id="284" r:id="rId25"/>
    <p:sldId id="286" r:id="rId26"/>
    <p:sldId id="288" r:id="rId27"/>
    <p:sldId id="289" r:id="rId28"/>
    <p:sldId id="324" r:id="rId29"/>
    <p:sldId id="297" r:id="rId30"/>
    <p:sldId id="300" r:id="rId31"/>
    <p:sldId id="271" r:id="rId32"/>
    <p:sldId id="319" r:id="rId33"/>
    <p:sldId id="299" r:id="rId34"/>
    <p:sldId id="302" r:id="rId35"/>
    <p:sldId id="303" r:id="rId36"/>
    <p:sldId id="304" r:id="rId37"/>
    <p:sldId id="320" r:id="rId38"/>
    <p:sldId id="305" r:id="rId39"/>
    <p:sldId id="306" r:id="rId40"/>
    <p:sldId id="316" r:id="rId41"/>
    <p:sldId id="308" r:id="rId42"/>
    <p:sldId id="309" r:id="rId43"/>
    <p:sldId id="310" r:id="rId44"/>
    <p:sldId id="321" r:id="rId45"/>
    <p:sldId id="311" r:id="rId46"/>
    <p:sldId id="322" r:id="rId47"/>
    <p:sldId id="313" r:id="rId48"/>
    <p:sldId id="315" r:id="rId49"/>
    <p:sldId id="323" r:id="rId50"/>
    <p:sldId id="298" r:id="rId51"/>
  </p:sldIdLst>
  <p:sldSz cx="9144000" cy="6858000" type="screen4x3"/>
  <p:notesSz cx="9928225"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eichen" id="{813523BE-0C20-4F22-854A-5AA327AA852A}">
          <p14:sldIdLst/>
        </p14:section>
        <p14:section name="Einstieg" id="{41159E12-95D1-4779-B6D2-D0E68EC86D49}">
          <p14:sldIdLst>
            <p14:sldId id="263"/>
          </p14:sldIdLst>
        </p14:section>
        <p14:section name="Inhalte" id="{8867422E-9057-4C0E-B8CF-422EFF6FB88B}">
          <p14:sldIdLst>
            <p14:sldId id="272"/>
            <p14:sldId id="314"/>
            <p14:sldId id="267"/>
            <p14:sldId id="273"/>
            <p14:sldId id="274"/>
            <p14:sldId id="275"/>
            <p14:sldId id="276"/>
            <p14:sldId id="317"/>
            <p14:sldId id="277"/>
            <p14:sldId id="278"/>
            <p14:sldId id="285"/>
            <p14:sldId id="279"/>
            <p14:sldId id="280"/>
            <p14:sldId id="281"/>
            <p14:sldId id="282"/>
            <p14:sldId id="283"/>
            <p14:sldId id="318"/>
            <p14:sldId id="284"/>
            <p14:sldId id="286"/>
            <p14:sldId id="288"/>
            <p14:sldId id="289"/>
            <p14:sldId id="324"/>
            <p14:sldId id="297"/>
            <p14:sldId id="300"/>
            <p14:sldId id="271"/>
            <p14:sldId id="319"/>
            <p14:sldId id="299"/>
            <p14:sldId id="302"/>
            <p14:sldId id="303"/>
            <p14:sldId id="304"/>
            <p14:sldId id="320"/>
            <p14:sldId id="305"/>
            <p14:sldId id="306"/>
            <p14:sldId id="316"/>
            <p14:sldId id="308"/>
            <p14:sldId id="309"/>
            <p14:sldId id="310"/>
            <p14:sldId id="321"/>
            <p14:sldId id="311"/>
            <p14:sldId id="322"/>
            <p14:sldId id="313"/>
            <p14:sldId id="315"/>
            <p14:sldId id="323"/>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356BC5-1E21-4983-A615-117786EE5D57}" v="17" dt="2023-04-18T06:36:36.882"/>
    <p1510:client id="{6B8721FE-ED97-D9B5-8AE5-BD34C722A565}" v="2" dt="2023-05-11T12:12:22.429"/>
    <p1510:client id="{987ED329-C859-472A-9C78-A128163F9A9C}" v="1" dt="2023-04-17T06:41:47.81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17" autoAdjust="0"/>
    <p:restoredTop sz="58299" autoAdjust="0"/>
  </p:normalViewPr>
  <p:slideViewPr>
    <p:cSldViewPr>
      <p:cViewPr varScale="1">
        <p:scale>
          <a:sx n="37" d="100"/>
          <a:sy n="37" d="100"/>
        </p:scale>
        <p:origin x="1732" y="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302231" cy="341065"/>
          </a:xfrm>
          <a:prstGeom prst="rect">
            <a:avLst/>
          </a:prstGeom>
        </p:spPr>
        <p:txBody>
          <a:bodyPr vert="horz" lIns="92044" tIns="46022" rIns="92044" bIns="46022" rtlCol="0"/>
          <a:lstStyle>
            <a:lvl1pPr algn="l">
              <a:defRPr sz="1200"/>
            </a:lvl1pPr>
          </a:lstStyle>
          <a:p>
            <a:endParaRPr lang="de-CH"/>
          </a:p>
        </p:txBody>
      </p:sp>
      <p:sp>
        <p:nvSpPr>
          <p:cNvPr id="3" name="Datumsplatzhalter 2"/>
          <p:cNvSpPr>
            <a:spLocks noGrp="1"/>
          </p:cNvSpPr>
          <p:nvPr>
            <p:ph type="dt" idx="1"/>
          </p:nvPr>
        </p:nvSpPr>
        <p:spPr>
          <a:xfrm>
            <a:off x="5623698" y="0"/>
            <a:ext cx="4302231" cy="341065"/>
          </a:xfrm>
          <a:prstGeom prst="rect">
            <a:avLst/>
          </a:prstGeom>
        </p:spPr>
        <p:txBody>
          <a:bodyPr vert="horz" lIns="92044" tIns="46022" rIns="92044" bIns="46022" rtlCol="0"/>
          <a:lstStyle>
            <a:lvl1pPr algn="r">
              <a:defRPr sz="1200"/>
            </a:lvl1pPr>
          </a:lstStyle>
          <a:p>
            <a:fld id="{E19623AD-117C-4AED-94ED-3770E7283435}" type="datetimeFigureOut">
              <a:rPr lang="de-CH" smtClean="0"/>
              <a:t>19.06.2023</a:t>
            </a:fld>
            <a:endParaRPr lang="de-CH"/>
          </a:p>
        </p:txBody>
      </p:sp>
      <p:sp>
        <p:nvSpPr>
          <p:cNvPr id="4" name="Folienbildplatzhalter 3"/>
          <p:cNvSpPr>
            <a:spLocks noGrp="1" noRot="1" noChangeAspect="1"/>
          </p:cNvSpPr>
          <p:nvPr>
            <p:ph type="sldImg" idx="2"/>
          </p:nvPr>
        </p:nvSpPr>
        <p:spPr>
          <a:xfrm>
            <a:off x="3435350" y="849313"/>
            <a:ext cx="3057525" cy="2293937"/>
          </a:xfrm>
          <a:prstGeom prst="rect">
            <a:avLst/>
          </a:prstGeom>
          <a:noFill/>
          <a:ln w="12700">
            <a:solidFill>
              <a:prstClr val="black"/>
            </a:solidFill>
          </a:ln>
        </p:spPr>
        <p:txBody>
          <a:bodyPr vert="horz" lIns="92044" tIns="46022" rIns="92044" bIns="46022" rtlCol="0" anchor="ctr"/>
          <a:lstStyle/>
          <a:p>
            <a:endParaRPr lang="de-CH"/>
          </a:p>
        </p:txBody>
      </p:sp>
      <p:sp>
        <p:nvSpPr>
          <p:cNvPr id="5" name="Notizenplatzhalter 4"/>
          <p:cNvSpPr>
            <a:spLocks noGrp="1"/>
          </p:cNvSpPr>
          <p:nvPr>
            <p:ph type="body" sz="quarter" idx="3"/>
          </p:nvPr>
        </p:nvSpPr>
        <p:spPr>
          <a:xfrm>
            <a:off x="992823" y="3271381"/>
            <a:ext cx="7942580" cy="2676585"/>
          </a:xfrm>
          <a:prstGeom prst="rect">
            <a:avLst/>
          </a:prstGeom>
        </p:spPr>
        <p:txBody>
          <a:bodyPr vert="horz" lIns="92044" tIns="46022" rIns="92044" bIns="46022"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6456613"/>
            <a:ext cx="4302231" cy="341064"/>
          </a:xfrm>
          <a:prstGeom prst="rect">
            <a:avLst/>
          </a:prstGeom>
        </p:spPr>
        <p:txBody>
          <a:bodyPr vert="horz" lIns="92044" tIns="46022" rIns="92044" bIns="46022" rtlCol="0" anchor="b"/>
          <a:lstStyle>
            <a:lvl1pPr algn="l">
              <a:defRPr sz="1200"/>
            </a:lvl1pPr>
          </a:lstStyle>
          <a:p>
            <a:endParaRPr lang="de-CH"/>
          </a:p>
        </p:txBody>
      </p:sp>
      <p:sp>
        <p:nvSpPr>
          <p:cNvPr id="7" name="Foliennummernplatzhalter 6"/>
          <p:cNvSpPr>
            <a:spLocks noGrp="1"/>
          </p:cNvSpPr>
          <p:nvPr>
            <p:ph type="sldNum" sz="quarter" idx="5"/>
          </p:nvPr>
        </p:nvSpPr>
        <p:spPr>
          <a:xfrm>
            <a:off x="5623698" y="6456613"/>
            <a:ext cx="4302231" cy="341064"/>
          </a:xfrm>
          <a:prstGeom prst="rect">
            <a:avLst/>
          </a:prstGeom>
        </p:spPr>
        <p:txBody>
          <a:bodyPr vert="horz" lIns="92044" tIns="46022" rIns="92044" bIns="46022" rtlCol="0" anchor="b"/>
          <a:lstStyle>
            <a:lvl1pPr algn="r">
              <a:defRPr sz="1200"/>
            </a:lvl1pPr>
          </a:lstStyle>
          <a:p>
            <a:fld id="{94C7A8B4-3E14-4BD6-93B8-688EADCDF15F}" type="slidenum">
              <a:rPr lang="de-CH" smtClean="0"/>
              <a:t>‹Nr.›</a:t>
            </a:fld>
            <a:endParaRPr lang="de-CH"/>
          </a:p>
        </p:txBody>
      </p:sp>
    </p:spTree>
    <p:extLst>
      <p:ext uri="{BB962C8B-B14F-4D97-AF65-F5344CB8AC3E}">
        <p14:creationId xmlns:p14="http://schemas.microsoft.com/office/powerpoint/2010/main" val="1908669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Begrüssung durch Lehrperson und </a:t>
            </a:r>
            <a:r>
              <a:rPr lang="de-CH"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evt.</a:t>
            </a: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Betrieb</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a:t>
            </a:fld>
            <a:endParaRPr lang="de-CH"/>
          </a:p>
        </p:txBody>
      </p:sp>
    </p:spTree>
    <p:extLst>
      <p:ext uri="{BB962C8B-B14F-4D97-AF65-F5344CB8AC3E}">
        <p14:creationId xmlns:p14="http://schemas.microsoft.com/office/powerpoint/2010/main" val="2695071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Arial" panose="020B0604020202020204" pitchFamily="34" charset="0"/>
                <a:ea typeface="Times New Roman" panose="02020603050405020304" pitchFamily="18" charset="0"/>
              </a:rPr>
              <a:t>Die Lernenden verstehen, dass Design </a:t>
            </a:r>
            <a:r>
              <a:rPr lang="de-CH" sz="1800" dirty="0" err="1">
                <a:effectLst/>
                <a:latin typeface="Arial" panose="020B0604020202020204" pitchFamily="34" charset="0"/>
                <a:ea typeface="Times New Roman" panose="02020603050405020304" pitchFamily="18" charset="0"/>
              </a:rPr>
              <a:t>Thinking</a:t>
            </a:r>
            <a:r>
              <a:rPr lang="de-CH" sz="1800" dirty="0">
                <a:effectLst/>
                <a:latin typeface="Arial" panose="020B0604020202020204" pitchFamily="34" charset="0"/>
                <a:ea typeface="Times New Roman" panose="02020603050405020304" pitchFamily="18" charset="0"/>
              </a:rPr>
              <a:t> menschenzentriert ist und es um die hinter der Problemstellung liegenden Bedürfnisse geht.</a:t>
            </a:r>
            <a:r>
              <a:rPr lang="de-CH" dirty="0">
                <a:effectLst/>
              </a:rPr>
              <a:t> </a:t>
            </a:r>
          </a:p>
          <a:p>
            <a:endParaRPr lang="de-CH" dirty="0">
              <a:effectLst/>
            </a:endParaRPr>
          </a:p>
          <a:p>
            <a:r>
              <a:rPr lang="de-CH" sz="1800" dirty="0">
                <a:solidFill>
                  <a:srgbClr val="000000"/>
                </a:solidFill>
                <a:effectLst/>
                <a:latin typeface="Arial" panose="020B0604020202020204" pitchFamily="34" charset="0"/>
                <a:ea typeface="Times New Roman" panose="02020603050405020304" pitchFamily="18" charset="0"/>
              </a:rPr>
              <a:t>Input: Hinter jeder Herausforderung (Challenge) stecken Menschen und ihre Bedürfnisse. Diese möchten wir ergründen. Dafür führen die Lernenden Interviews mit Betroffenen.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10</a:t>
            </a:fld>
            <a:endParaRPr lang="de-CH"/>
          </a:p>
        </p:txBody>
      </p:sp>
    </p:spTree>
    <p:extLst>
      <p:ext uri="{BB962C8B-B14F-4D97-AF65-F5344CB8AC3E}">
        <p14:creationId xmlns:p14="http://schemas.microsoft.com/office/powerpoint/2010/main" val="67749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Arial" panose="020B0604020202020204" pitchFamily="34" charset="0"/>
                <a:ea typeface="Times New Roman" panose="02020603050405020304" pitchFamily="18" charset="0"/>
              </a:rPr>
              <a:t>Die Lernenden repetieren die Kriterien eines guten Interviews (offene Fragen, W-Fragen, Anschlussfragen).</a:t>
            </a:r>
          </a:p>
          <a:p>
            <a:endParaRPr lang="de-CH" sz="2800" dirty="0">
              <a:effectLst/>
            </a:endParaRPr>
          </a:p>
          <a:p>
            <a:r>
              <a:rPr lang="de-CH" sz="1800" dirty="0">
                <a:effectLst/>
                <a:latin typeface="Arial" panose="020B0604020202020204" pitchFamily="34" charset="0"/>
                <a:ea typeface="Times New Roman" panose="02020603050405020304" pitchFamily="18" charset="0"/>
              </a:rPr>
              <a:t>Keine gute Frage wäre: Wie lösen wir Problem XY? Weil dann die Rollen vertauscht werden</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11</a:t>
            </a:fld>
            <a:endParaRPr lang="de-CH"/>
          </a:p>
        </p:txBody>
      </p:sp>
    </p:spTree>
    <p:extLst>
      <p:ext uri="{BB962C8B-B14F-4D97-AF65-F5344CB8AC3E}">
        <p14:creationId xmlns:p14="http://schemas.microsoft.com/office/powerpoint/2010/main" val="4158100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Nr. 1 jeder für sich</a:t>
            </a:r>
          </a:p>
          <a:p>
            <a:endParaRPr lang="de-DE" dirty="0"/>
          </a:p>
          <a:p>
            <a:r>
              <a:rPr lang="de-CH" sz="1800" dirty="0">
                <a:solidFill>
                  <a:srgbClr val="000000"/>
                </a:solidFill>
                <a:effectLst/>
                <a:latin typeface="Arial" panose="020B0604020202020204" pitchFamily="34" charset="0"/>
                <a:ea typeface="Times New Roman" panose="02020603050405020304" pitchFamily="18" charset="0"/>
              </a:rPr>
              <a:t>Die Lernenden bereiten Interviewfragen vor (2 pro Team-Mitglied). Diese sammeln sie in einem Leitfaden (insg. 8 Fragen). Sie sollen sich einen Eisbrecher für den Gesprächs-einstieg überlegen (d.h. kurz vorstellen, wer sie sind, was sie machen).</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12</a:t>
            </a:fld>
            <a:endParaRPr lang="de-CH"/>
          </a:p>
        </p:txBody>
      </p:sp>
    </p:spTree>
    <p:extLst>
      <p:ext uri="{BB962C8B-B14F-4D97-AF65-F5344CB8AC3E}">
        <p14:creationId xmlns:p14="http://schemas.microsoft.com/office/powerpoint/2010/main" val="26125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C7A8B4-3E14-4BD6-93B8-688EADCDF15F}" type="slidenum">
              <a:rPr lang="de-CH" smtClean="0"/>
              <a:t>13</a:t>
            </a:fld>
            <a:endParaRPr lang="de-CH"/>
          </a:p>
        </p:txBody>
      </p:sp>
    </p:spTree>
    <p:extLst>
      <p:ext uri="{BB962C8B-B14F-4D97-AF65-F5344CB8AC3E}">
        <p14:creationId xmlns:p14="http://schemas.microsoft.com/office/powerpoint/2010/main" val="3783699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Die Lernenden kriegen den Auftrag, ihr Interview mit einer Person im Feld zu testen (in zweier Teams, d.h. Team wird aufgeteilt in 2+2). Sie führen ein Testinterview (Hauptprobe) und kommen kurz zurück, um sich auszutauschen, ob sie noch etwas anpassen müssen. Wenn sie mit dem Leitfaden zufrieden sind, dann können sie losgehen</a:t>
            </a:r>
            <a:r>
              <a:rPr lang="de-CH" sz="2800"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14</a:t>
            </a:fld>
            <a:endParaRPr lang="de-CH"/>
          </a:p>
        </p:txBody>
      </p:sp>
    </p:spTree>
    <p:extLst>
      <p:ext uri="{BB962C8B-B14F-4D97-AF65-F5344CB8AC3E}">
        <p14:creationId xmlns:p14="http://schemas.microsoft.com/office/powerpoint/2010/main" val="1371513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a:ea typeface="Times New Roman" panose="02020603050405020304" pitchFamily="18" charset="0"/>
                <a:cs typeface="Arial"/>
              </a:rPr>
              <a:t>Die Lernenden führen Interviews im Feld. Hinweis, dass 10-20 Interviews pro Gruppe das Ziel ist. Wichtig ist, dass eine Person die Fragen stellt, eine Person auf </a:t>
            </a:r>
            <a:r>
              <a:rPr lang="de-CH" sz="1800" dirty="0">
                <a:solidFill>
                  <a:srgbClr val="000000"/>
                </a:solidFill>
                <a:latin typeface="Arial"/>
                <a:ea typeface="Times New Roman" panose="02020603050405020304" pitchFamily="18" charset="0"/>
                <a:cs typeface="Arial"/>
              </a:rPr>
              <a:t>der Vorlage Interview </a:t>
            </a:r>
            <a:r>
              <a:rPr lang="de-CH" sz="1800" dirty="0">
                <a:solidFill>
                  <a:srgbClr val="000000"/>
                </a:solidFill>
                <a:effectLst/>
                <a:latin typeface="Arial"/>
                <a:ea typeface="Times New Roman" panose="02020603050405020304" pitchFamily="18" charset="0"/>
                <a:cs typeface="Arial"/>
              </a:rPr>
              <a:t>Notizen macht. Pro Interview 1 Blatt verwenden! Diese Zettel werden nachher im Teamecken an die Wand gehängt.</a:t>
            </a:r>
            <a:r>
              <a:rPr lang="de-CH" dirty="0"/>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15</a:t>
            </a:fld>
            <a:endParaRPr lang="de-CH"/>
          </a:p>
        </p:txBody>
      </p:sp>
    </p:spTree>
    <p:extLst>
      <p:ext uri="{BB962C8B-B14F-4D97-AF65-F5344CB8AC3E}">
        <p14:creationId xmlns:p14="http://schemas.microsoft.com/office/powerpoint/2010/main" val="1269811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Entpacken/Teilen der Erlebnisse. Die Lernenden teilen ihre </a:t>
            </a:r>
            <a:r>
              <a:rPr lang="de-CH" sz="1800" u="sng" dirty="0">
                <a:solidFill>
                  <a:srgbClr val="000000"/>
                </a:solidFill>
                <a:effectLst/>
                <a:latin typeface="Arial" panose="020B0604020202020204" pitchFamily="34" charset="0"/>
                <a:ea typeface="Times New Roman" panose="02020603050405020304" pitchFamily="18" charset="0"/>
              </a:rPr>
              <a:t>Erlebnisse </a:t>
            </a:r>
            <a:r>
              <a:rPr lang="de-CH" sz="1800" dirty="0">
                <a:solidFill>
                  <a:srgbClr val="000000"/>
                </a:solidFill>
                <a:effectLst/>
                <a:latin typeface="Arial" panose="020B0604020202020204" pitchFamily="34" charset="0"/>
                <a:ea typeface="Times New Roman" panose="02020603050405020304" pitchFamily="18" charset="0"/>
              </a:rPr>
              <a:t>bei den Interviews miteinander.</a:t>
            </a:r>
            <a:r>
              <a:rPr lang="de-CH" dirty="0">
                <a:effectLst/>
              </a:rPr>
              <a:t> </a:t>
            </a:r>
          </a:p>
          <a:p>
            <a:endParaRPr lang="de-CH" dirty="0">
              <a:effectLst/>
            </a:endParaRPr>
          </a:p>
          <a:p>
            <a:r>
              <a:rPr lang="de-CH" sz="1800" dirty="0">
                <a:solidFill>
                  <a:srgbClr val="000000"/>
                </a:solidFill>
                <a:effectLst/>
                <a:latin typeface="Arial" panose="020B0604020202020204" pitchFamily="34" charset="0"/>
                <a:ea typeface="Times New Roman" panose="02020603050405020304" pitchFamily="18" charset="0"/>
              </a:rPr>
              <a:t>Die Lernenden teilen die </a:t>
            </a:r>
            <a:r>
              <a:rPr lang="de-CH" sz="1800" u="sng" dirty="0">
                <a:solidFill>
                  <a:srgbClr val="000000"/>
                </a:solidFill>
                <a:effectLst/>
                <a:latin typeface="Arial" panose="020B0604020202020204" pitchFamily="34" charset="0"/>
                <a:ea typeface="Times New Roman" panose="02020603050405020304" pitchFamily="18" charset="0"/>
              </a:rPr>
              <a:t>Erkenntnisse </a:t>
            </a:r>
            <a:r>
              <a:rPr lang="de-CH" sz="1800" dirty="0">
                <a:solidFill>
                  <a:srgbClr val="000000"/>
                </a:solidFill>
                <a:effectLst/>
                <a:latin typeface="Arial" panose="020B0604020202020204" pitchFamily="34" charset="0"/>
                <a:ea typeface="Times New Roman" panose="02020603050405020304" pitchFamily="18" charset="0"/>
              </a:rPr>
              <a:t>aus den Interviews im Team. Sie hängen dafür alle Ihre Notizzettel an die Wand und tauschen sich aus.</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16</a:t>
            </a:fld>
            <a:endParaRPr lang="de-CH"/>
          </a:p>
        </p:txBody>
      </p:sp>
    </p:spTree>
    <p:extLst>
      <p:ext uri="{BB962C8B-B14F-4D97-AF65-F5344CB8AC3E}">
        <p14:creationId xmlns:p14="http://schemas.microsoft.com/office/powerpoint/2010/main" val="1351352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Input: Nun geht es darum, aus den vielen echten Personen aus den Interviews eine Persona (= erfundene, typische, glaubwürdige Person, die von der Herausforderung betroffen ist) zu erstellen. Dies ist die Synthese der Interviews. </a:t>
            </a:r>
          </a:p>
          <a:p>
            <a:endParaRPr lang="de-CH" sz="18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000000"/>
                </a:solidFill>
                <a:effectLst/>
                <a:latin typeface="Arial" panose="020B0604020202020204" pitchFamily="34" charset="0"/>
                <a:ea typeface="Times New Roman" panose="02020603050405020304" pitchFamily="18" charset="0"/>
              </a:rPr>
              <a:t>Die Lernenden erstellen eine Persona. Sie beschreiben/stellen visuell dar: bspw. Alter, Geschlecht, Hobbys, Gewohnheiten, Bedürfnisse, etc.</a:t>
            </a:r>
            <a:r>
              <a:rPr lang="de-CH" sz="1800" dirty="0">
                <a:effectLst/>
              </a:rPr>
              <a:t> </a:t>
            </a:r>
            <a:endParaRPr lang="de-DE" sz="1800" dirty="0"/>
          </a:p>
          <a:p>
            <a:endParaRPr lang="de-CH" sz="1800" dirty="0">
              <a:solidFill>
                <a:srgbClr val="000000"/>
              </a:solidFill>
              <a:effectLst/>
              <a:latin typeface="Arial" panose="020B0604020202020204" pitchFamily="34" charset="0"/>
              <a:ea typeface="Times New Roman" panose="02020603050405020304" pitchFamily="18" charset="0"/>
            </a:endParaRPr>
          </a:p>
          <a:p>
            <a:endParaRPr lang="de-CH" sz="1800" dirty="0">
              <a:solidFill>
                <a:srgbClr val="000000"/>
              </a:solidFill>
              <a:effectLst/>
              <a:latin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17</a:t>
            </a:fld>
            <a:endParaRPr lang="de-CH"/>
          </a:p>
        </p:txBody>
      </p:sp>
    </p:spTree>
    <p:extLst>
      <p:ext uri="{BB962C8B-B14F-4D97-AF65-F5344CB8AC3E}">
        <p14:creationId xmlns:p14="http://schemas.microsoft.com/office/powerpoint/2010/main" val="2730223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Zeigen, falls die Lernenden Schwierigkeiten haben, sich etwas darunter vorzustellen, oder die Persona qualitativ zu wenig hergeben.</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18</a:t>
            </a:fld>
            <a:endParaRPr lang="de-CH"/>
          </a:p>
        </p:txBody>
      </p:sp>
    </p:spTree>
    <p:extLst>
      <p:ext uri="{BB962C8B-B14F-4D97-AF65-F5344CB8AC3E}">
        <p14:creationId xmlns:p14="http://schemas.microsoft.com/office/powerpoint/2010/main" val="203363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Vorlage Problemstellung </a:t>
            </a:r>
            <a:endParaRPr lang="de-CH" sz="1800" dirty="0">
              <a:solidFill>
                <a:srgbClr val="000000"/>
              </a:solidFill>
              <a:effectLst/>
              <a:latin typeface="Arial" panose="020B0604020202020204" pitchFamily="34" charset="0"/>
            </a:endParaRPr>
          </a:p>
          <a:p>
            <a:endParaRPr lang="de-DE" dirty="0"/>
          </a:p>
          <a:p>
            <a:r>
              <a:rPr lang="de-CH" sz="1800" dirty="0">
                <a:solidFill>
                  <a:srgbClr val="000000"/>
                </a:solidFill>
                <a:effectLst/>
                <a:latin typeface="Arial" panose="020B0604020202020204" pitchFamily="34" charset="0"/>
                <a:ea typeface="Times New Roman" panose="02020603050405020304" pitchFamily="18" charset="0"/>
              </a:rPr>
              <a:t>Input: Problemstellung (= Methode/Vorlage, um Ihre Erkenntnisse aus Interviews und Persona auf den Punkt zu bringen). Die Problemstellung ist sozusagen die Team-«Challenge» die sich die Lernenden basierend auf der Ursprungs-Challenge stellen. Diese möchten sie am Tag 2 lösen.</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19</a:t>
            </a:fld>
            <a:endParaRPr lang="de-CH"/>
          </a:p>
        </p:txBody>
      </p:sp>
    </p:spTree>
    <p:extLst>
      <p:ext uri="{BB962C8B-B14F-4D97-AF65-F5344CB8AC3E}">
        <p14:creationId xmlns:p14="http://schemas.microsoft.com/office/powerpoint/2010/main" val="417751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94C7A8B4-3E14-4BD6-93B8-688EADCDF15F}" type="slidenum">
              <a:rPr lang="de-CH" smtClean="0"/>
              <a:t>2</a:t>
            </a:fld>
            <a:endParaRPr lang="de-CH"/>
          </a:p>
        </p:txBody>
      </p:sp>
    </p:spTree>
    <p:extLst>
      <p:ext uri="{BB962C8B-B14F-4D97-AF65-F5344CB8AC3E}">
        <p14:creationId xmlns:p14="http://schemas.microsoft.com/office/powerpoint/2010/main" val="135518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Input Teilen: Nun geht es darum, die Resultate des Tag 1 (Haupterkenntnisse aus Interviews, Persona, Problemstellung) einander vorzustellen. Die Lernenden sollen sich ganz kurz halten (3min/Team=Dauer einer Liftfahrt). </a:t>
            </a:r>
          </a:p>
        </p:txBody>
      </p:sp>
      <p:sp>
        <p:nvSpPr>
          <p:cNvPr id="4" name="Foliennummernplatzhalter 3"/>
          <p:cNvSpPr>
            <a:spLocks noGrp="1"/>
          </p:cNvSpPr>
          <p:nvPr>
            <p:ph type="sldNum" sz="quarter" idx="5"/>
          </p:nvPr>
        </p:nvSpPr>
        <p:spPr/>
        <p:txBody>
          <a:bodyPr/>
          <a:lstStyle/>
          <a:p>
            <a:fld id="{94C7A8B4-3E14-4BD6-93B8-688EADCDF15F}" type="slidenum">
              <a:rPr lang="de-CH" smtClean="0"/>
              <a:t>20</a:t>
            </a:fld>
            <a:endParaRPr lang="de-CH"/>
          </a:p>
        </p:txBody>
      </p:sp>
    </p:spTree>
    <p:extLst>
      <p:ext uri="{BB962C8B-B14F-4D97-AF65-F5344CB8AC3E}">
        <p14:creationId xmlns:p14="http://schemas.microsoft.com/office/powerpoint/2010/main" val="1105151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Nachdem ein Team geteilt hat, geben die anderen Lernenden ihm ein Feedback. Dafür stellt die Lehrperson die 4 Feedbackregeln vor und erklärt das grüne und rote Feedback (grünes immer vor rotem, rotes Feedback ist nicht = Kritik, sondern noch offene 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8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000000"/>
                </a:solidFill>
                <a:effectLst/>
                <a:latin typeface="Arial" panose="020B0604020202020204" pitchFamily="34" charset="0"/>
                <a:ea typeface="Times New Roman" panose="02020603050405020304" pitchFamily="18" charset="0"/>
              </a:rPr>
              <a:t>Teilen aller Teams (3min/Team) und Feedback geben (3min/Team)</a:t>
            </a:r>
            <a:r>
              <a:rPr lang="de-CH" sz="2800" dirty="0">
                <a:effectLst/>
              </a:rPr>
              <a:t> </a:t>
            </a:r>
            <a:endParaRPr lang="de-CH" sz="180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8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effectLst/>
                <a:latin typeface="Arial" panose="020B0604020202020204" pitchFamily="34" charset="0"/>
                <a:ea typeface="Times New Roman" panose="02020603050405020304" pitchFamily="18" charset="0"/>
              </a:rPr>
              <a:t>Lehrperson macht Time-</a:t>
            </a:r>
            <a:r>
              <a:rPr lang="de-CH" sz="1800" dirty="0" err="1">
                <a:effectLst/>
                <a:latin typeface="Arial" panose="020B0604020202020204" pitchFamily="34" charset="0"/>
                <a:ea typeface="Times New Roman" panose="02020603050405020304" pitchFamily="18" charset="0"/>
              </a:rPr>
              <a:t>keeping</a:t>
            </a:r>
            <a:r>
              <a:rPr lang="de-CH" sz="1800" dirty="0">
                <a:effectLst/>
                <a:latin typeface="Arial" panose="020B0604020202020204" pitchFamily="34" charset="0"/>
                <a:ea typeface="Times New Roman" panose="02020603050405020304" pitchFamily="18" charset="0"/>
              </a:rPr>
              <a:t> und überwacht Einhaltung der Feedback-Regeln</a:t>
            </a:r>
            <a:r>
              <a:rPr lang="de-CH" sz="2800" dirty="0">
                <a:effectLst/>
              </a:rPr>
              <a:t> </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21</a:t>
            </a:fld>
            <a:endParaRPr lang="de-CH"/>
          </a:p>
        </p:txBody>
      </p:sp>
    </p:spTree>
    <p:extLst>
      <p:ext uri="{BB962C8B-B14F-4D97-AF65-F5344CB8AC3E}">
        <p14:creationId xmlns:p14="http://schemas.microsoft.com/office/powerpoint/2010/main" val="92131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Blitzrunde zu: Was nehme ich vom Tag 1 mit? Was merken wir uns für den Tag 2? </a:t>
            </a:r>
            <a:r>
              <a:rPr lang="de-CH"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AHA-Erlebnis</a:t>
            </a: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Ausblick Tag 2</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effectLst/>
                <a:latin typeface="Arial" panose="020B0604020202020204" pitchFamily="34" charset="0"/>
                <a:ea typeface="Times New Roman" panose="02020603050405020304" pitchFamily="18" charset="0"/>
              </a:rPr>
              <a:t>Verabschiedung</a:t>
            </a:r>
            <a:r>
              <a:rPr lang="de-CH" dirty="0">
                <a:effectLst/>
              </a:rPr>
              <a:t> </a:t>
            </a:r>
          </a:p>
          <a:p>
            <a:endParaRPr lang="de-CH" dirty="0">
              <a:effectLst/>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Abgeben an LP: </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Notizen aus Interviews</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Persona</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effectLst/>
                <a:latin typeface="Arial" panose="020B0604020202020204" pitchFamily="34" charset="0"/>
                <a:ea typeface="Times New Roman" panose="02020603050405020304" pitchFamily="18" charset="0"/>
              </a:rPr>
              <a:t>Problemstellung</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22</a:t>
            </a:fld>
            <a:endParaRPr lang="de-CH"/>
          </a:p>
        </p:txBody>
      </p:sp>
    </p:spTree>
    <p:extLst>
      <p:ext uri="{BB962C8B-B14F-4D97-AF65-F5344CB8AC3E}">
        <p14:creationId xmlns:p14="http://schemas.microsoft.com/office/powerpoint/2010/main" val="174045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effectLst/>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Abgeben an LP: </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Notizen aus Interviews</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Persona</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effectLst/>
                <a:latin typeface="Arial" panose="020B0604020202020204" pitchFamily="34" charset="0"/>
                <a:ea typeface="Times New Roman" panose="02020603050405020304" pitchFamily="18" charset="0"/>
              </a:rPr>
              <a:t>Problemstellung</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23</a:t>
            </a:fld>
            <a:endParaRPr lang="de-CH"/>
          </a:p>
        </p:txBody>
      </p:sp>
    </p:spTree>
    <p:extLst>
      <p:ext uri="{BB962C8B-B14F-4D97-AF65-F5344CB8AC3E}">
        <p14:creationId xmlns:p14="http://schemas.microsoft.com/office/powerpoint/2010/main" val="3513828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C7A8B4-3E14-4BD6-93B8-688EADCDF15F}" type="slidenum">
              <a:rPr lang="de-CH" smtClean="0"/>
              <a:t>24</a:t>
            </a:fld>
            <a:endParaRPr lang="de-CH"/>
          </a:p>
        </p:txBody>
      </p:sp>
    </p:spTree>
    <p:extLst>
      <p:ext uri="{BB962C8B-B14F-4D97-AF65-F5344CB8AC3E}">
        <p14:creationId xmlns:p14="http://schemas.microsoft.com/office/powerpoint/2010/main" val="756565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25</a:t>
            </a:fld>
            <a:endParaRPr lang="de-CH"/>
          </a:p>
        </p:txBody>
      </p:sp>
    </p:spTree>
    <p:extLst>
      <p:ext uri="{BB962C8B-B14F-4D97-AF65-F5344CB8AC3E}">
        <p14:creationId xmlns:p14="http://schemas.microsoft.com/office/powerpoint/2010/main" val="1387023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Agenda Tag 2</a:t>
            </a:r>
          </a:p>
        </p:txBody>
      </p:sp>
      <p:sp>
        <p:nvSpPr>
          <p:cNvPr id="4" name="Foliennummernplatzhalter 3"/>
          <p:cNvSpPr>
            <a:spLocks noGrp="1"/>
          </p:cNvSpPr>
          <p:nvPr>
            <p:ph type="sldNum" sz="quarter" idx="5"/>
          </p:nvPr>
        </p:nvSpPr>
        <p:spPr/>
        <p:txBody>
          <a:bodyPr/>
          <a:lstStyle/>
          <a:p>
            <a:fld id="{94C7A8B4-3E14-4BD6-93B8-688EADCDF15F}" type="slidenum">
              <a:rPr lang="de-CH" smtClean="0"/>
              <a:t>26</a:t>
            </a:fld>
            <a:endParaRPr lang="de-CH"/>
          </a:p>
        </p:txBody>
      </p:sp>
    </p:spTree>
    <p:extLst>
      <p:ext uri="{BB962C8B-B14F-4D97-AF65-F5344CB8AC3E}">
        <p14:creationId xmlns:p14="http://schemas.microsoft.com/office/powerpoint/2010/main" val="2189350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Die Lernenden holen ihr Material vom Tag 1, hängen es in Ihrer Team Ecke auf. Dann machen sie ein kurzes Brainstorming auf Post </a:t>
            </a:r>
            <a:r>
              <a:rPr lang="de-CH" sz="1800" dirty="0" err="1">
                <a:solidFill>
                  <a:srgbClr val="000000"/>
                </a:solidFill>
                <a:effectLst/>
                <a:latin typeface="Arial" panose="020B0604020202020204" pitchFamily="34" charset="0"/>
                <a:ea typeface="Times New Roman" panose="02020603050405020304" pitchFamily="18" charset="0"/>
              </a:rPr>
              <a:t>its</a:t>
            </a:r>
            <a:r>
              <a:rPr lang="de-CH" sz="1800" dirty="0">
                <a:solidFill>
                  <a:srgbClr val="000000"/>
                </a:solidFill>
                <a:effectLst/>
                <a:latin typeface="Arial" panose="020B0604020202020204" pitchFamily="34" charset="0"/>
                <a:ea typeface="Times New Roman" panose="02020603050405020304" pitchFamily="18" charset="0"/>
              </a:rPr>
              <a:t>, bei dem sie sich in ihre Persona reinversetzen und mögliche Bedürfnisse der Persona sammeln.</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27</a:t>
            </a:fld>
            <a:endParaRPr lang="de-CH"/>
          </a:p>
        </p:txBody>
      </p:sp>
    </p:spTree>
    <p:extLst>
      <p:ext uri="{BB962C8B-B14F-4D97-AF65-F5344CB8AC3E}">
        <p14:creationId xmlns:p14="http://schemas.microsoft.com/office/powerpoint/2010/main" val="2741039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Input: Ideenfindung</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Nun geht es darum, Lösungen für die Problemstellung vom letzten Mal zu finden. Dabei findet man nicht von Anhieb gerade die perfekte Lösung. Sie lernen jetzt verschiedene Methoden kennen, wie man auf eine Lösung kommt. Am Anfang gilt Quantität vor Qualität. Keine Lösung ist falsch, Offenheit für Neues ist gefragt. </a:t>
            </a:r>
          </a:p>
          <a:p>
            <a:endParaRPr lang="de-CH" sz="1800" dirty="0">
              <a:solidFill>
                <a:srgbClr val="000000"/>
              </a:solidFill>
              <a:effectLst/>
              <a:latin typeface="Arial" panose="020B0604020202020204" pitchFamily="34" charset="0"/>
              <a:ea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Ideenfindungsrunden</a:t>
            </a: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5min: Pro Person 5 wilde Prototypen aufzeichnen (analog zu Portemonnaie-Aufgabe), still jeder für sich. </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5min: Austausch im Team</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10min: Nun Lösungsideen stichwortartig auf Post-</a:t>
            </a:r>
            <a:r>
              <a:rPr lang="de-CH"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its</a:t>
            </a: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 Wand hängen (Ziel: pro Team 50 Post-</a:t>
            </a:r>
            <a:r>
              <a:rPr lang="de-CH"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its</a:t>
            </a: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Dabei sollen die Lernenden, wenn sie keine Ideen mehr haben, die Post-</a:t>
            </a:r>
            <a:r>
              <a:rPr lang="de-CH" sz="1800" dirty="0" err="1">
                <a:solidFill>
                  <a:srgbClr val="000000"/>
                </a:solidFill>
                <a:effectLst/>
                <a:latin typeface="Arial" panose="020B0604020202020204" pitchFamily="34" charset="0"/>
                <a:ea typeface="Times New Roman" panose="02020603050405020304" pitchFamily="18" charset="0"/>
              </a:rPr>
              <a:t>its</a:t>
            </a:r>
            <a:r>
              <a:rPr lang="de-CH" sz="1800" dirty="0">
                <a:solidFill>
                  <a:srgbClr val="000000"/>
                </a:solidFill>
                <a:effectLst/>
                <a:latin typeface="Arial" panose="020B0604020202020204" pitchFamily="34" charset="0"/>
                <a:ea typeface="Times New Roman" panose="02020603050405020304" pitchFamily="18" charset="0"/>
              </a:rPr>
              <a:t> ihrer Teammitglieder anschauen und darauf aufbauen.</a:t>
            </a:r>
            <a:r>
              <a:rPr lang="de-CH" sz="2800" dirty="0">
                <a:effectLst/>
              </a:rPr>
              <a:t> </a:t>
            </a:r>
            <a:endParaRPr lang="de-DE" dirty="0"/>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28</a:t>
            </a:fld>
            <a:endParaRPr lang="de-CH"/>
          </a:p>
        </p:txBody>
      </p:sp>
    </p:spTree>
    <p:extLst>
      <p:ext uri="{BB962C8B-B14F-4D97-AF65-F5344CB8AC3E}">
        <p14:creationId xmlns:p14="http://schemas.microsoft.com/office/powerpoint/2010/main" val="3526364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10min: Im Team sortieren die Lernenden ihre 50 Ideen nach Wirkung gross/klein, Umsetzung schwer/einfach. </a:t>
            </a:r>
            <a:r>
              <a:rPr lang="de-CH"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D.h. sie organisieren Ihre Post-</a:t>
            </a:r>
            <a:r>
              <a:rPr lang="de-CH" sz="1800" dirty="0" err="1">
                <a:solidFill>
                  <a:srgbClr val="000000"/>
                </a:solidFill>
                <a:effectLst/>
                <a:latin typeface="Arial" panose="020B0604020202020204" pitchFamily="34" charset="0"/>
                <a:ea typeface="Arial" panose="020B0604020202020204" pitchFamily="34" charset="0"/>
                <a:cs typeface="Arial" panose="020B0604020202020204" pitchFamily="34" charset="0"/>
              </a:rPr>
              <a:t>its</a:t>
            </a:r>
            <a:r>
              <a:rPr lang="de-CH"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 entsprechend dieser Matrix an der Wand.</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10min: Entscheidung basierend auf Wirkung/Umsetzung Matrix für </a:t>
            </a:r>
            <a:r>
              <a:rPr lang="de-CH" sz="1800" b="1" dirty="0">
                <a:solidFill>
                  <a:srgbClr val="000000"/>
                </a:solidFill>
                <a:effectLst/>
                <a:latin typeface="Arial" panose="020B0604020202020204" pitchFamily="34" charset="0"/>
                <a:ea typeface="Times New Roman" panose="02020603050405020304" pitchFamily="18" charset="0"/>
              </a:rPr>
              <a:t>2 Ideen pro Team</a:t>
            </a:r>
            <a:r>
              <a:rPr lang="de-CH" sz="2800"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29</a:t>
            </a:fld>
            <a:endParaRPr lang="de-CH"/>
          </a:p>
        </p:txBody>
      </p:sp>
    </p:spTree>
    <p:extLst>
      <p:ext uri="{BB962C8B-B14F-4D97-AF65-F5344CB8AC3E}">
        <p14:creationId xmlns:p14="http://schemas.microsoft.com/office/powerpoint/2010/main" val="317709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Danach:</a:t>
            </a:r>
          </a:p>
          <a:p>
            <a:pPr marL="342900" indent="-342900">
              <a:buAutoNum type="arabicPeriod"/>
            </a:pP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Intro Video abspielen für ersten Eindruck, </a:t>
            </a:r>
          </a:p>
          <a:p>
            <a:pPr marL="342900" indent="-342900">
              <a:buAutoNum type="arabicPeriod"/>
            </a:pP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auf Plakat hinweisen, welches die zwei Halbtage und den Design </a:t>
            </a:r>
            <a:r>
              <a:rPr lang="de-CH"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a:t>
            </a: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Prozess abbildet</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endParaRPr lang="de-DE" dirty="0"/>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a:t>
            </a:fld>
            <a:endParaRPr lang="de-CH"/>
          </a:p>
        </p:txBody>
      </p:sp>
    </p:spTree>
    <p:extLst>
      <p:ext uri="{BB962C8B-B14F-4D97-AF65-F5344CB8AC3E}">
        <p14:creationId xmlns:p14="http://schemas.microsoft.com/office/powerpoint/2010/main" val="4065804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Vorlage Ideen Serviette</a:t>
            </a:r>
          </a:p>
          <a:p>
            <a:endPar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de-CH" sz="1800" dirty="0">
                <a:solidFill>
                  <a:srgbClr val="000000"/>
                </a:solidFill>
                <a:effectLst/>
                <a:latin typeface="Arial" panose="020B0604020202020204" pitchFamily="34" charset="0"/>
                <a:ea typeface="Times New Roman" panose="02020603050405020304" pitchFamily="18" charset="0"/>
              </a:rPr>
              <a:t>Diese 2 Hauptideen sollen die Lernenden nun auf einer Serviette kondensieren. </a:t>
            </a:r>
          </a:p>
          <a:p>
            <a:br>
              <a:rPr lang="de-DE" sz="1800" dirty="0">
                <a:solidFill>
                  <a:srgbClr val="000000"/>
                </a:solidFill>
                <a:effectLst/>
                <a:latin typeface="Arial" panose="020B0604020202020204" pitchFamily="34" charset="0"/>
              </a:rPr>
            </a:br>
            <a:r>
              <a:rPr lang="de-DE" sz="1800" dirty="0">
                <a:solidFill>
                  <a:srgbClr val="000000"/>
                </a:solidFill>
                <a:effectLst/>
                <a:latin typeface="Arial" panose="020B0604020202020204" pitchFamily="34" charset="0"/>
              </a:rPr>
              <a:t>Die Idee dahinter: Möglichst kurz und knackig die wichtigsten Aspekte der Ideen auf den Punkt bringen.</a:t>
            </a:r>
            <a:endParaRPr lang="de-CH" sz="1800" dirty="0">
              <a:solidFill>
                <a:srgbClr val="000000"/>
              </a:solidFill>
              <a:effectLst/>
              <a:latin typeface="Arial" panose="020B0604020202020204" pitchFamily="34" charset="0"/>
            </a:endParaRPr>
          </a:p>
        </p:txBody>
      </p:sp>
      <p:sp>
        <p:nvSpPr>
          <p:cNvPr id="4" name="Foliennummernplatzhalter 3"/>
          <p:cNvSpPr>
            <a:spLocks noGrp="1"/>
          </p:cNvSpPr>
          <p:nvPr>
            <p:ph type="sldNum" sz="quarter" idx="5"/>
          </p:nvPr>
        </p:nvSpPr>
        <p:spPr/>
        <p:txBody>
          <a:bodyPr/>
          <a:lstStyle/>
          <a:p>
            <a:fld id="{94C7A8B4-3E14-4BD6-93B8-688EADCDF15F}" type="slidenum">
              <a:rPr lang="de-CH" smtClean="0"/>
              <a:t>30</a:t>
            </a:fld>
            <a:endParaRPr lang="de-CH"/>
          </a:p>
        </p:txBody>
      </p:sp>
    </p:spTree>
    <p:extLst>
      <p:ext uri="{BB962C8B-B14F-4D97-AF65-F5344CB8AC3E}">
        <p14:creationId xmlns:p14="http://schemas.microsoft.com/office/powerpoint/2010/main" val="701983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800" dirty="0">
              <a:solidFill>
                <a:srgbClr val="000000"/>
              </a:solidFill>
              <a:effectLst/>
              <a:latin typeface="Arial" panose="020B0604020202020204" pitchFamily="34" charset="0"/>
              <a:ea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Input: Beim </a:t>
            </a:r>
            <a:r>
              <a:rPr lang="de-CH" sz="1800" dirty="0" err="1">
                <a:solidFill>
                  <a:srgbClr val="000000"/>
                </a:solidFill>
                <a:effectLst/>
                <a:latin typeface="Arial" panose="020B0604020202020204" pitchFamily="34" charset="0"/>
                <a:ea typeface="Times New Roman" panose="02020603050405020304" pitchFamily="18" charset="0"/>
              </a:rPr>
              <a:t>Prototyping</a:t>
            </a:r>
            <a:r>
              <a:rPr lang="de-CH" sz="1800" dirty="0">
                <a:solidFill>
                  <a:srgbClr val="000000"/>
                </a:solidFill>
                <a:effectLst/>
                <a:latin typeface="Arial" panose="020B0604020202020204" pitchFamily="34" charset="0"/>
                <a:ea typeface="Times New Roman" panose="02020603050405020304" pitchFamily="18" charset="0"/>
              </a:rPr>
              <a:t> geht es darum, die beiden Hauptideen schnell als Prototyp umzusetzen. Ziel ist, mit dem Prototyp interagieren zu können. Der Prototyp ist einerseits das physische Produkt, andererseits auch die Story darum herum (weshalb, wie, wann, wo wird der Prototyp gebraucht).</a:t>
            </a:r>
            <a:r>
              <a:rPr lang="de-CH" sz="2800" dirty="0">
                <a:effectLst/>
              </a:rPr>
              <a:t> Hinweis wieder auf Portemonnaie-Aufgabe, dort haben wir auch schon einen Prototypen hergestellt. </a:t>
            </a:r>
            <a:endParaRPr lang="de-CH" sz="1800" dirty="0">
              <a:solidFill>
                <a:srgbClr val="000000"/>
              </a:solidFill>
              <a:effectLst/>
              <a:latin typeface="Arial" panose="020B0604020202020204" pitchFamily="34" charset="0"/>
              <a:ea typeface="Times New Roman" panose="02020603050405020304" pitchFamily="18" charset="0"/>
            </a:endParaRPr>
          </a:p>
          <a:p>
            <a:endParaRPr lang="de-CH" sz="1800" dirty="0">
              <a:solidFill>
                <a:srgbClr val="00000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000000"/>
                </a:solidFill>
                <a:effectLst/>
                <a:latin typeface="Arial" panose="020B0604020202020204" pitchFamily="34" charset="0"/>
                <a:ea typeface="Times New Roman" panose="02020603050405020304" pitchFamily="18" charset="0"/>
              </a:rPr>
              <a:t>Die Lernenden können dank des </a:t>
            </a:r>
            <a:r>
              <a:rPr lang="de-CH" sz="1800" dirty="0" err="1">
                <a:solidFill>
                  <a:srgbClr val="000000"/>
                </a:solidFill>
                <a:effectLst/>
                <a:latin typeface="Arial" panose="020B0604020202020204" pitchFamily="34" charset="0"/>
                <a:ea typeface="Times New Roman" panose="02020603050405020304" pitchFamily="18" charset="0"/>
              </a:rPr>
              <a:t>Prototyping</a:t>
            </a:r>
            <a:r>
              <a:rPr lang="de-CH" sz="1800" dirty="0">
                <a:solidFill>
                  <a:srgbClr val="000000"/>
                </a:solidFill>
                <a:effectLst/>
                <a:latin typeface="Arial" panose="020B0604020202020204" pitchFamily="34" charset="0"/>
                <a:ea typeface="Times New Roman" panose="02020603050405020304" pitchFamily="18" charset="0"/>
              </a:rPr>
              <a:t> ihre Ideen umsetzen, für andere erlebbar und nachvollziehbar machen.</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31</a:t>
            </a:fld>
            <a:endParaRPr lang="de-CH"/>
          </a:p>
        </p:txBody>
      </p:sp>
    </p:spTree>
    <p:extLst>
      <p:ext uri="{BB962C8B-B14F-4D97-AF65-F5344CB8AC3E}">
        <p14:creationId xmlns:p14="http://schemas.microsoft.com/office/powerpoint/2010/main" val="3030086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Input: Auftrag erteilen, dass die Lernenden ihre Prototypen testen und Feedback einholen. Dafür Hinweis auf Feedback-Regeln.</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effectLst/>
              </a:rPr>
              <a:t>Wichtig: Ihr seit die Champions eurer Idee! Ihr könnt entscheiden, welches Feedback ihr annimmt und welches nicht. </a:t>
            </a:r>
            <a:endParaRPr lang="de-DE" dirty="0"/>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32</a:t>
            </a:fld>
            <a:endParaRPr lang="de-CH"/>
          </a:p>
        </p:txBody>
      </p:sp>
    </p:spTree>
    <p:extLst>
      <p:ext uri="{BB962C8B-B14F-4D97-AF65-F5344CB8AC3E}">
        <p14:creationId xmlns:p14="http://schemas.microsoft.com/office/powerpoint/2010/main" val="273460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effectLst/>
              </a:rPr>
              <a:t>Feedback-Regeln repetieren.</a:t>
            </a:r>
          </a:p>
          <a:p>
            <a:endParaRPr lang="de-CH" sz="1800" dirty="0">
              <a:solidFill>
                <a:srgbClr val="000000"/>
              </a:solidFill>
              <a:effectLst/>
              <a:latin typeface="Arial" panose="020B0604020202020204" pitchFamily="34"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94C7A8B4-3E14-4BD6-93B8-688EADCDF15F}" type="slidenum">
              <a:rPr lang="de-CH" smtClean="0"/>
              <a:t>33</a:t>
            </a:fld>
            <a:endParaRPr lang="de-CH"/>
          </a:p>
        </p:txBody>
      </p:sp>
    </p:spTree>
    <p:extLst>
      <p:ext uri="{BB962C8B-B14F-4D97-AF65-F5344CB8AC3E}">
        <p14:creationId xmlns:p14="http://schemas.microsoft.com/office/powerpoint/2010/main" val="3548700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effectLst/>
              </a:rPr>
              <a:t>Wichtig: Ihr seit die Champions eurer Idee! Ihr könnt entscheiden, welches Feedback ihr annimmt und welches nicht.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rgbClr val="000000"/>
                </a:solidFill>
                <a:effectLst/>
                <a:latin typeface="Arial" panose="020B0604020202020204" pitchFamily="34" charset="0"/>
                <a:ea typeface="Times New Roman" panose="02020603050405020304" pitchFamily="18" charset="0"/>
              </a:rPr>
              <a:t>Die Lernenden sollen sich hilfreiches Feedback notieren. </a:t>
            </a:r>
            <a:endParaRPr lang="de-DE" dirty="0"/>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34</a:t>
            </a:fld>
            <a:endParaRPr lang="de-CH"/>
          </a:p>
        </p:txBody>
      </p:sp>
    </p:spTree>
    <p:extLst>
      <p:ext uri="{BB962C8B-B14F-4D97-AF65-F5344CB8AC3E}">
        <p14:creationId xmlns:p14="http://schemas.microsoft.com/office/powerpoint/2010/main" val="182292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94C7A8B4-3E14-4BD6-93B8-688EADCDF15F}" type="slidenum">
              <a:rPr lang="de-CH" smtClean="0"/>
              <a:t>35</a:t>
            </a:fld>
            <a:endParaRPr lang="de-CH"/>
          </a:p>
        </p:txBody>
      </p:sp>
    </p:spTree>
    <p:extLst>
      <p:ext uri="{BB962C8B-B14F-4D97-AF65-F5344CB8AC3E}">
        <p14:creationId xmlns:p14="http://schemas.microsoft.com/office/powerpoint/2010/main" val="780101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Die Lernenden entscheiden sich für eine Idee, verfeinern ihren Prototyp auf der Grundlage des Feedbacks, und bereiten ihre Feldversuche vor</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36</a:t>
            </a:fld>
            <a:endParaRPr lang="de-CH"/>
          </a:p>
        </p:txBody>
      </p:sp>
    </p:spTree>
    <p:extLst>
      <p:ext uri="{BB962C8B-B14F-4D97-AF65-F5344CB8AC3E}">
        <p14:creationId xmlns:p14="http://schemas.microsoft.com/office/powerpoint/2010/main" val="2173169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err="1">
                <a:solidFill>
                  <a:srgbClr val="000000"/>
                </a:solidFill>
                <a:effectLst/>
                <a:latin typeface="Arial" panose="020B0604020202020204" pitchFamily="34" charset="0"/>
                <a:ea typeface="Times New Roman" panose="02020603050405020304" pitchFamily="18" charset="0"/>
              </a:rPr>
              <a:t>Testing</a:t>
            </a:r>
            <a:r>
              <a:rPr lang="de-CH" sz="1800" dirty="0">
                <a:solidFill>
                  <a:srgbClr val="000000"/>
                </a:solidFill>
                <a:effectLst/>
                <a:latin typeface="Arial" panose="020B0604020202020204" pitchFamily="34" charset="0"/>
                <a:ea typeface="Times New Roman" panose="02020603050405020304" pitchFamily="18" charset="0"/>
              </a:rPr>
              <a:t> II: Feldversuche mit Anwendern und Betroffenen. D.h. die Lernenden suchen Testpersonen auf, erzählen ihnen von der Challenge, der Persona, und lassen die Testpersonen den Prototyp/die Lösung erleben. Ziel: Tests mit 5-10 Personen. Notizen machen!</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37</a:t>
            </a:fld>
            <a:endParaRPr lang="de-CH"/>
          </a:p>
        </p:txBody>
      </p:sp>
    </p:spTree>
    <p:extLst>
      <p:ext uri="{BB962C8B-B14F-4D97-AF65-F5344CB8AC3E}">
        <p14:creationId xmlns:p14="http://schemas.microsoft.com/office/powerpoint/2010/main" val="410182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Entpacken: Wichtigste Erkenntnisse aus dem </a:t>
            </a:r>
            <a:r>
              <a:rPr lang="de-CH" sz="1800" dirty="0" err="1">
                <a:solidFill>
                  <a:srgbClr val="000000"/>
                </a:solidFill>
                <a:effectLst/>
                <a:latin typeface="Arial" panose="020B0604020202020204" pitchFamily="34" charset="0"/>
                <a:ea typeface="Times New Roman" panose="02020603050405020304" pitchFamily="18" charset="0"/>
              </a:rPr>
              <a:t>Testing</a:t>
            </a:r>
            <a:r>
              <a:rPr lang="de-CH" sz="1800" dirty="0">
                <a:solidFill>
                  <a:srgbClr val="000000"/>
                </a:solidFill>
                <a:effectLst/>
                <a:latin typeface="Arial" panose="020B0604020202020204" pitchFamily="34" charset="0"/>
                <a:ea typeface="Times New Roman" panose="02020603050405020304" pitchFamily="18" charset="0"/>
              </a:rPr>
              <a:t> in den Teams sammeln, Prototyp finalisieren</a:t>
            </a:r>
            <a:r>
              <a:rPr lang="de-CH" dirty="0">
                <a:effectLst/>
              </a:rPr>
              <a:t> </a:t>
            </a:r>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38</a:t>
            </a:fld>
            <a:endParaRPr lang="de-CH"/>
          </a:p>
        </p:txBody>
      </p:sp>
    </p:spTree>
    <p:extLst>
      <p:ext uri="{BB962C8B-B14F-4D97-AF65-F5344CB8AC3E}">
        <p14:creationId xmlns:p14="http://schemas.microsoft.com/office/powerpoint/2010/main" val="3565220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Erlebnisse/Erkenntnisse aus Feedbacks und daraus gezogene Schlussfolgerungen teilen (3 min/ Team)</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39</a:t>
            </a:fld>
            <a:endParaRPr lang="de-CH"/>
          </a:p>
        </p:txBody>
      </p:sp>
    </p:spTree>
    <p:extLst>
      <p:ext uri="{BB962C8B-B14F-4D97-AF65-F5344CB8AC3E}">
        <p14:creationId xmlns:p14="http://schemas.microsoft.com/office/powerpoint/2010/main" val="1525737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Agenda Tag 1</a:t>
            </a:r>
          </a:p>
        </p:txBody>
      </p:sp>
      <p:sp>
        <p:nvSpPr>
          <p:cNvPr id="4" name="Foliennummernplatzhalter 3"/>
          <p:cNvSpPr>
            <a:spLocks noGrp="1"/>
          </p:cNvSpPr>
          <p:nvPr>
            <p:ph type="sldNum" sz="quarter" idx="5"/>
          </p:nvPr>
        </p:nvSpPr>
        <p:spPr/>
        <p:txBody>
          <a:bodyPr/>
          <a:lstStyle/>
          <a:p>
            <a:fld id="{94C7A8B4-3E14-4BD6-93B8-688EADCDF15F}" type="slidenum">
              <a:rPr lang="de-CH" smtClean="0"/>
              <a:t>4</a:t>
            </a:fld>
            <a:endParaRPr lang="de-CH"/>
          </a:p>
        </p:txBody>
      </p:sp>
    </p:spTree>
    <p:extLst>
      <p:ext uri="{BB962C8B-B14F-4D97-AF65-F5344CB8AC3E}">
        <p14:creationId xmlns:p14="http://schemas.microsoft.com/office/powerpoint/2010/main" val="3001616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Input: </a:t>
            </a:r>
            <a:r>
              <a:rPr lang="de-D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Nun geht es darum, Ihre Story und Ihre Lösungsidee zu präsentieren. </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D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Dies machen wir mit einem Elevator Pitch = Präsentation mit der Dauer einer Liftfahrt</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Der Elevator Pitch ist ein ganz bekanntes Format aus der Startup-Welt. Ihre Präsentation sollte 10 Punkte beinhalten</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40</a:t>
            </a:fld>
            <a:endParaRPr lang="de-CH"/>
          </a:p>
        </p:txBody>
      </p:sp>
    </p:spTree>
    <p:extLst>
      <p:ext uri="{BB962C8B-B14F-4D97-AF65-F5344CB8AC3E}">
        <p14:creationId xmlns:p14="http://schemas.microsoft.com/office/powerpoint/2010/main" val="1648893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41</a:t>
            </a:fld>
            <a:endParaRPr lang="de-CH"/>
          </a:p>
        </p:txBody>
      </p:sp>
    </p:spTree>
    <p:extLst>
      <p:ext uri="{BB962C8B-B14F-4D97-AF65-F5344CB8AC3E}">
        <p14:creationId xmlns:p14="http://schemas.microsoft.com/office/powerpoint/2010/main" val="3827094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000000"/>
                </a:solidFill>
                <a:effectLst/>
                <a:latin typeface="Arial" panose="020B0604020202020204" pitchFamily="34" charset="0"/>
                <a:ea typeface="Times New Roman" panose="02020603050405020304" pitchFamily="18" charset="0"/>
              </a:rPr>
              <a:t>Die Lernenden sollen kreativ sein, z.B. können Sie eine Szene vorspielen o.Ä.</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42</a:t>
            </a:fld>
            <a:endParaRPr lang="de-CH"/>
          </a:p>
        </p:txBody>
      </p:sp>
    </p:spTree>
    <p:extLst>
      <p:ext uri="{BB962C8B-B14F-4D97-AF65-F5344CB8AC3E}">
        <p14:creationId xmlns:p14="http://schemas.microsoft.com/office/powerpoint/2010/main" val="1148347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800" dirty="0">
              <a:solidFill>
                <a:srgbClr val="000000"/>
              </a:solidFill>
              <a:effectLst/>
              <a:latin typeface="Arial" panose="020B0604020202020204" pitchFamily="34" charset="0"/>
              <a:ea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Pro Team:</a:t>
            </a:r>
            <a:br>
              <a:rPr lang="de-CH" sz="1800" dirty="0">
                <a:solidFill>
                  <a:srgbClr val="000000"/>
                </a:solidFill>
                <a:effectLst/>
                <a:latin typeface="Arial" panose="020B0604020202020204" pitchFamily="34" charset="0"/>
                <a:ea typeface="Times New Roman" panose="02020603050405020304" pitchFamily="18" charset="0"/>
              </a:rPr>
            </a:br>
            <a:r>
              <a:rPr lang="de-CH" sz="1800" dirty="0">
                <a:solidFill>
                  <a:srgbClr val="000000"/>
                </a:solidFill>
                <a:effectLst/>
                <a:latin typeface="Arial" panose="020B0604020202020204" pitchFamily="34" charset="0"/>
                <a:ea typeface="Times New Roman" panose="02020603050405020304" pitchFamily="18" charset="0"/>
              </a:rPr>
              <a:t>5min Pitch + 3-5min Fragen &amp; Antworten (je nach Anzahl Teams)</a:t>
            </a:r>
            <a:r>
              <a:rPr lang="de-CH" sz="2800" dirty="0">
                <a:effectLst/>
              </a:rPr>
              <a:t> </a:t>
            </a:r>
          </a:p>
          <a:p>
            <a:endParaRPr lang="de-CH" sz="1800" dirty="0">
              <a:solidFill>
                <a:srgbClr val="000000"/>
              </a:solidFill>
              <a:effectLst/>
              <a:latin typeface="Arial" panose="020B0604020202020204" pitchFamily="34" charset="0"/>
            </a:endParaRPr>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Falls am BZLT (und nicht vor Vertretung des Kooperationsbetriebs):</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Lehrpersonen nehmen Pitches mit Handy auf und stellen auf Teams. Unbedingt auf gute Qualität (Bild und Ton) achten!</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43</a:t>
            </a:fld>
            <a:endParaRPr lang="de-CH"/>
          </a:p>
        </p:txBody>
      </p:sp>
    </p:spTree>
    <p:extLst>
      <p:ext uri="{BB962C8B-B14F-4D97-AF65-F5344CB8AC3E}">
        <p14:creationId xmlns:p14="http://schemas.microsoft.com/office/powerpoint/2010/main" val="1367271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14350" indent="-514350">
              <a:buFont typeface="+mj-lt"/>
              <a:buAutoNum type="arabicPeriod"/>
            </a:pPr>
            <a:r>
              <a:rPr lang="de-DE" dirty="0"/>
              <a:t>Feedback ist ein Geschenk </a:t>
            </a:r>
          </a:p>
          <a:p>
            <a:pPr marL="514350" indent="-514350">
              <a:buFont typeface="+mj-lt"/>
              <a:buAutoNum type="arabicPeriod"/>
            </a:pPr>
            <a:r>
              <a:rPr lang="de-DE" dirty="0"/>
              <a:t>Verwende "Ich"-Botschaften </a:t>
            </a:r>
          </a:p>
          <a:p>
            <a:pPr marL="514350" indent="-514350">
              <a:buFont typeface="+mj-lt"/>
              <a:buAutoNum type="arabicPeriod"/>
            </a:pPr>
            <a:r>
              <a:rPr lang="de-DE" dirty="0"/>
              <a:t>Bestärke Positives mit </a:t>
            </a:r>
            <a:r>
              <a:rPr lang="de-DE" dirty="0">
                <a:solidFill>
                  <a:schemeClr val="bg2"/>
                </a:solidFill>
              </a:rPr>
              <a:t>grünem Feedback</a:t>
            </a:r>
            <a:r>
              <a:rPr lang="de-DE" dirty="0"/>
              <a:t> </a:t>
            </a:r>
          </a:p>
          <a:p>
            <a:pPr marL="514350" indent="-514350">
              <a:buFont typeface="+mj-lt"/>
              <a:buAutoNum type="arabicPeriod"/>
            </a:pPr>
            <a:r>
              <a:rPr lang="de-DE" dirty="0"/>
              <a:t>Hilf, die Idee mit </a:t>
            </a:r>
            <a:r>
              <a:rPr lang="de-DE" dirty="0">
                <a:solidFill>
                  <a:srgbClr val="FF0000"/>
                </a:solidFill>
              </a:rPr>
              <a:t>rotem Feedback </a:t>
            </a:r>
            <a:r>
              <a:rPr lang="de-DE" dirty="0"/>
              <a:t>zu verbessern (z.B. Was ist die nächste Frage, die dich wunder nimmt?)</a:t>
            </a:r>
          </a:p>
          <a:p>
            <a:endParaRPr lang="de-DE" dirty="0"/>
          </a:p>
          <a:p>
            <a:endParaRPr lang="de-DE" dirty="0"/>
          </a:p>
          <a:p>
            <a:r>
              <a:rPr lang="de-CH"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Vetretung</a:t>
            </a: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Betrieb gibt Feedback zu den Pitches und wird davor kurz von Lehrperson instruiert. Vertretung Betrieb hält sich an 4 Feedback-Regeln (siehe oben) und gibt jedem Team Feedback zu 3 E: Einstellung, Einsatz, Ergebnis.</a:t>
            </a:r>
            <a:endPar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de-CH" sz="1800" dirty="0">
                <a:solidFill>
                  <a:srgbClr val="000000"/>
                </a:solidFill>
                <a:effectLst/>
                <a:latin typeface="Arial" panose="020B0604020202020204" pitchFamily="34" charset="0"/>
                <a:ea typeface="Times New Roman" panose="02020603050405020304" pitchFamily="18" charset="0"/>
              </a:rPr>
              <a:t>Falls niemand vom Betrieb vor Ort, übernimmt Lehrperson dieses Schlussfeedback.</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44</a:t>
            </a:fld>
            <a:endParaRPr lang="de-CH"/>
          </a:p>
        </p:txBody>
      </p:sp>
    </p:spTree>
    <p:extLst>
      <p:ext uri="{BB962C8B-B14F-4D97-AF65-F5344CB8AC3E}">
        <p14:creationId xmlns:p14="http://schemas.microsoft.com/office/powerpoint/2010/main" val="3913941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Wertschätzender Abschluss, Dank an Betrieb, Dank an Lernende, Abschlusszertifikat verteilen</a:t>
            </a:r>
            <a:r>
              <a:rPr lang="de-CH" sz="2800" dirty="0">
                <a:effectLst/>
              </a:rPr>
              <a:t> </a:t>
            </a:r>
          </a:p>
          <a:p>
            <a:endParaRPr lang="de-CH" sz="2800" dirty="0">
              <a:effectLst/>
            </a:endParaRPr>
          </a:p>
          <a:p>
            <a:endParaRPr lang="de-CH" sz="2800" dirty="0">
              <a:effectLst/>
            </a:endParaRPr>
          </a:p>
          <a:p>
            <a:r>
              <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Nachbereitung Lehrperson Nachmittag: - </a:t>
            </a:r>
            <a:r>
              <a:rPr lang="de-CH" sz="1800" dirty="0">
                <a:solidFill>
                  <a:srgbClr val="00000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Präsentationen auf Teams-Ordner laden</a:t>
            </a:r>
            <a:r>
              <a:rPr lang="de-CH"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Aufräumen</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45</a:t>
            </a:fld>
            <a:endParaRPr lang="de-CH"/>
          </a:p>
        </p:txBody>
      </p:sp>
    </p:spTree>
    <p:extLst>
      <p:ext uri="{BB962C8B-B14F-4D97-AF65-F5344CB8AC3E}">
        <p14:creationId xmlns:p14="http://schemas.microsoft.com/office/powerpoint/2010/main" val="425521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Vorlage Portemonnaie</a:t>
            </a:r>
          </a:p>
          <a:p>
            <a:endParaRPr lang="de-DE" dirty="0"/>
          </a:p>
          <a:p>
            <a:r>
              <a:rPr lang="de-DE" dirty="0"/>
              <a:t>Übung Portemonnaie durchführen</a:t>
            </a:r>
          </a:p>
          <a:p>
            <a:r>
              <a:rPr lang="de-DE" dirty="0"/>
              <a:t>Auf klare Zeitvorgaben (time </a:t>
            </a:r>
            <a:r>
              <a:rPr lang="de-DE" dirty="0" err="1"/>
              <a:t>boxing</a:t>
            </a:r>
            <a:r>
              <a:rPr lang="de-DE" dirty="0"/>
              <a:t>) hinweisen und durchsetzen</a:t>
            </a:r>
          </a:p>
          <a:p>
            <a:endParaRPr lang="de-DE" dirty="0"/>
          </a:p>
          <a:p>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Die Lernenden haben den Design </a:t>
            </a:r>
            <a:r>
              <a:rPr lang="de-CH"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a:t>
            </a:r>
            <a:r>
              <a:rPr lang="de-CH"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-Prozess kennengelernt und an einem Beispiel erlebt.</a:t>
            </a:r>
            <a:r>
              <a:rPr lang="de-CH"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de-CH" sz="1800" dirty="0">
                <a:effectLst/>
                <a:latin typeface="Arial" panose="020B0604020202020204" pitchFamily="34" charset="0"/>
                <a:ea typeface="Times New Roman" panose="02020603050405020304" pitchFamily="18" charset="0"/>
              </a:rPr>
              <a:t>Sie kommen erstmals mit dem Prinzip des Time </a:t>
            </a:r>
            <a:r>
              <a:rPr lang="de-CH" sz="1800" dirty="0" err="1">
                <a:effectLst/>
                <a:latin typeface="Arial" panose="020B0604020202020204" pitchFamily="34" charset="0"/>
                <a:ea typeface="Times New Roman" panose="02020603050405020304" pitchFamily="18" charset="0"/>
              </a:rPr>
              <a:t>boxings</a:t>
            </a:r>
            <a:r>
              <a:rPr lang="de-CH" sz="1800" dirty="0">
                <a:effectLst/>
                <a:latin typeface="Arial" panose="020B0604020202020204" pitchFamily="34" charset="0"/>
                <a:ea typeface="Times New Roman" panose="02020603050405020304" pitchFamily="18" charset="0"/>
              </a:rPr>
              <a:t> in Kontakt.</a:t>
            </a:r>
            <a:r>
              <a:rPr lang="de-CH" dirty="0">
                <a:effectLst/>
              </a:rPr>
              <a:t> </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5</a:t>
            </a:fld>
            <a:endParaRPr lang="de-CH"/>
          </a:p>
        </p:txBody>
      </p:sp>
    </p:spTree>
    <p:extLst>
      <p:ext uri="{BB962C8B-B14F-4D97-AF65-F5344CB8AC3E}">
        <p14:creationId xmlns:p14="http://schemas.microsoft.com/office/powerpoint/2010/main" val="760561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Vorstellen der Herausforderungen (Challenges) im Plenum. Jedem Team wird im Voraus eine (unterschiedliche) Challenge zugeteilt. </a:t>
            </a:r>
          </a:p>
          <a:p>
            <a:endParaRPr lang="de-CH" sz="1800" dirty="0">
              <a:solidFill>
                <a:srgbClr val="000000"/>
              </a:solidFill>
              <a:effectLst/>
              <a:latin typeface="Arial" panose="020B0604020202020204" pitchFamily="34" charset="0"/>
            </a:endParaRPr>
          </a:p>
          <a:p>
            <a:r>
              <a:rPr lang="de-CH" sz="1800" dirty="0">
                <a:solidFill>
                  <a:srgbClr val="000000"/>
                </a:solidFill>
                <a:effectLst/>
                <a:latin typeface="Arial" panose="020B0604020202020204" pitchFamily="34" charset="0"/>
              </a:rPr>
              <a:t>Videos der Challenges abspielen</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6</a:t>
            </a:fld>
            <a:endParaRPr lang="de-CH"/>
          </a:p>
        </p:txBody>
      </p:sp>
    </p:spTree>
    <p:extLst>
      <p:ext uri="{BB962C8B-B14F-4D97-AF65-F5344CB8AC3E}">
        <p14:creationId xmlns:p14="http://schemas.microsoft.com/office/powerpoint/2010/main" val="82678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Lernende finden sich im Team ein, geben sich einen Teamnamen, suchen sich einen Arbeitsecken im Raum</a:t>
            </a:r>
            <a:r>
              <a:rPr lang="de-CH" sz="2800" dirty="0">
                <a:solidFill>
                  <a:srgbClr val="000000"/>
                </a:solidFill>
                <a:effectLst/>
                <a:latin typeface="Arial" panose="020B0604020202020204" pitchFamily="34" charset="0"/>
                <a:ea typeface="Times New Roman" panose="02020603050405020304" pitchFamily="18" charset="0"/>
              </a:rPr>
              <a:t>.</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7</a:t>
            </a:fld>
            <a:endParaRPr lang="de-CH"/>
          </a:p>
        </p:txBody>
      </p:sp>
    </p:spTree>
    <p:extLst>
      <p:ext uri="{BB962C8B-B14F-4D97-AF65-F5344CB8AC3E}">
        <p14:creationId xmlns:p14="http://schemas.microsoft.com/office/powerpoint/2010/main" val="732228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Arial" panose="020B0604020202020204" pitchFamily="34" charset="0"/>
                <a:ea typeface="Times New Roman" panose="02020603050405020304" pitchFamily="18" charset="0"/>
              </a:rPr>
              <a:t>Die Lernenden können mithilfe des </a:t>
            </a:r>
            <a:r>
              <a:rPr lang="de-CH" sz="1800" dirty="0" err="1">
                <a:effectLst/>
                <a:latin typeface="Arial" panose="020B0604020202020204" pitchFamily="34" charset="0"/>
                <a:ea typeface="Times New Roman" panose="02020603050405020304" pitchFamily="18" charset="0"/>
              </a:rPr>
              <a:t>Mind</a:t>
            </a:r>
            <a:r>
              <a:rPr lang="de-CH" sz="1800" dirty="0">
                <a:effectLst/>
                <a:latin typeface="Arial" panose="020B0604020202020204" pitchFamily="34" charset="0"/>
                <a:ea typeface="Times New Roman" panose="02020603050405020304" pitchFamily="18" charset="0"/>
              </a:rPr>
              <a:t> </a:t>
            </a:r>
            <a:r>
              <a:rPr lang="de-CH" sz="1800" dirty="0" err="1">
                <a:effectLst/>
                <a:latin typeface="Arial" panose="020B0604020202020204" pitchFamily="34" charset="0"/>
                <a:ea typeface="Times New Roman" panose="02020603050405020304" pitchFamily="18" charset="0"/>
              </a:rPr>
              <a:t>maps</a:t>
            </a:r>
            <a:r>
              <a:rPr lang="de-CH" sz="1800" dirty="0">
                <a:effectLst/>
                <a:latin typeface="Arial" panose="020B0604020202020204" pitchFamily="34" charset="0"/>
                <a:ea typeface="Times New Roman" panose="02020603050405020304" pitchFamily="18" charset="0"/>
              </a:rPr>
              <a:t> Ihre Herausforderung (Challenge) besser nachvollziehen.</a:t>
            </a:r>
            <a:r>
              <a:rPr lang="de-CH" dirty="0">
                <a:effectLst/>
              </a:rPr>
              <a:t> </a:t>
            </a:r>
            <a:endParaRPr lang="de-DE" dirty="0"/>
          </a:p>
          <a:p>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8</a:t>
            </a:fld>
            <a:endParaRPr lang="de-CH"/>
          </a:p>
        </p:txBody>
      </p:sp>
    </p:spTree>
    <p:extLst>
      <p:ext uri="{BB962C8B-B14F-4D97-AF65-F5344CB8AC3E}">
        <p14:creationId xmlns:p14="http://schemas.microsoft.com/office/powerpoint/2010/main" val="397678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solidFill>
                  <a:srgbClr val="000000"/>
                </a:solidFill>
                <a:effectLst/>
                <a:latin typeface="Arial" panose="020B0604020202020204" pitchFamily="34" charset="0"/>
                <a:ea typeface="Times New Roman" panose="02020603050405020304" pitchFamily="18" charset="0"/>
              </a:rPr>
              <a:t>Die Lernenden erstellen ein </a:t>
            </a:r>
            <a:r>
              <a:rPr lang="de-CH" sz="1800" dirty="0" err="1">
                <a:solidFill>
                  <a:srgbClr val="000000"/>
                </a:solidFill>
                <a:effectLst/>
                <a:latin typeface="Arial" panose="020B0604020202020204" pitchFamily="34" charset="0"/>
                <a:ea typeface="Times New Roman" panose="02020603050405020304" pitchFamily="18" charset="0"/>
              </a:rPr>
              <a:t>Mind</a:t>
            </a:r>
            <a:r>
              <a:rPr lang="de-CH" sz="1800" dirty="0">
                <a:solidFill>
                  <a:srgbClr val="000000"/>
                </a:solidFill>
                <a:effectLst/>
                <a:latin typeface="Arial" panose="020B0604020202020204" pitchFamily="34" charset="0"/>
                <a:ea typeface="Times New Roman" panose="02020603050405020304" pitchFamily="18" charset="0"/>
              </a:rPr>
              <a:t> </a:t>
            </a:r>
            <a:r>
              <a:rPr lang="de-CH" sz="1800" dirty="0" err="1">
                <a:solidFill>
                  <a:srgbClr val="000000"/>
                </a:solidFill>
                <a:effectLst/>
                <a:latin typeface="Arial" panose="020B0604020202020204" pitchFamily="34" charset="0"/>
                <a:ea typeface="Times New Roman" panose="02020603050405020304" pitchFamily="18" charset="0"/>
              </a:rPr>
              <a:t>map</a:t>
            </a:r>
            <a:r>
              <a:rPr lang="de-CH" sz="1800" dirty="0">
                <a:solidFill>
                  <a:srgbClr val="000000"/>
                </a:solidFill>
                <a:effectLst/>
                <a:latin typeface="Arial" panose="020B0604020202020204" pitchFamily="34" charset="0"/>
                <a:ea typeface="Times New Roman" panose="02020603050405020304" pitchFamily="18" charset="0"/>
              </a:rPr>
              <a:t>. Ziel: Herausforderung in seinem Spektrum verstehen.</a:t>
            </a:r>
            <a:r>
              <a:rPr lang="de-CH" dirty="0">
                <a:effectLst/>
              </a:rPr>
              <a:t> (Auf ein Flipchart)</a:t>
            </a:r>
            <a:endParaRPr lang="de-DE" dirty="0"/>
          </a:p>
        </p:txBody>
      </p:sp>
      <p:sp>
        <p:nvSpPr>
          <p:cNvPr id="4" name="Foliennummernplatzhalter 3"/>
          <p:cNvSpPr>
            <a:spLocks noGrp="1"/>
          </p:cNvSpPr>
          <p:nvPr>
            <p:ph type="sldNum" sz="quarter" idx="5"/>
          </p:nvPr>
        </p:nvSpPr>
        <p:spPr/>
        <p:txBody>
          <a:bodyPr/>
          <a:lstStyle/>
          <a:p>
            <a:fld id="{94C7A8B4-3E14-4BD6-93B8-688EADCDF15F}" type="slidenum">
              <a:rPr lang="de-CH" smtClean="0"/>
              <a:t>9</a:t>
            </a:fld>
            <a:endParaRPr lang="de-CH"/>
          </a:p>
        </p:txBody>
      </p:sp>
    </p:spTree>
    <p:extLst>
      <p:ext uri="{BB962C8B-B14F-4D97-AF65-F5344CB8AC3E}">
        <p14:creationId xmlns:p14="http://schemas.microsoft.com/office/powerpoint/2010/main" val="229546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46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Textfe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Titel hinzufügen zulässig: </a:t>
            </a:r>
            <a:br>
              <a:rPr lang="de-DE" dirty="0"/>
            </a:br>
            <a:r>
              <a:rPr lang="de-DE" dirty="0"/>
              <a:t>Arial Black 31 Pt.</a:t>
            </a:r>
            <a:endParaRPr lang="de-CH" dirty="0"/>
          </a:p>
        </p:txBody>
      </p:sp>
      <p:sp>
        <p:nvSpPr>
          <p:cNvPr id="3" name="Datumsplatzhalter 2"/>
          <p:cNvSpPr>
            <a:spLocks noGrp="1"/>
          </p:cNvSpPr>
          <p:nvPr>
            <p:ph type="dt" sz="half" idx="10"/>
          </p:nvPr>
        </p:nvSpPr>
        <p:spPr/>
        <p:txBody>
          <a:bodyPr/>
          <a:lstStyle/>
          <a:p>
            <a:fld id="{3919F6A4-B998-AD4D-9D11-F70D4C3AC3FF}" type="datetime1">
              <a:rPr lang="de-CH" smtClean="0"/>
              <a:t>19.06.2023</a:t>
            </a:fld>
            <a:endParaRPr lang="de-CH"/>
          </a:p>
        </p:txBody>
      </p:sp>
      <p:sp>
        <p:nvSpPr>
          <p:cNvPr id="4" name="Fußzeilenplatzhalter 3"/>
          <p:cNvSpPr>
            <a:spLocks noGrp="1"/>
          </p:cNvSpPr>
          <p:nvPr>
            <p:ph type="ftr" sz="quarter" idx="11"/>
          </p:nvPr>
        </p:nvSpPr>
        <p:spPr/>
        <p:txBody>
          <a:bodyPr/>
          <a:lstStyle/>
          <a:p>
            <a:r>
              <a:rPr lang="de-CH"/>
              <a:t>Fusszeile, Autor, Titel, zulässig: «Arial 10.5 Pt.»</a:t>
            </a:r>
            <a:endParaRPr lang="de-CH" dirty="0"/>
          </a:p>
        </p:txBody>
      </p:sp>
      <p:sp>
        <p:nvSpPr>
          <p:cNvPr id="5" name="Foliennummernplatzhalter 4"/>
          <p:cNvSpPr>
            <a:spLocks noGrp="1"/>
          </p:cNvSpPr>
          <p:nvPr>
            <p:ph type="sldNum" sz="quarter" idx="12"/>
          </p:nvPr>
        </p:nvSpPr>
        <p:spPr/>
        <p:txBody>
          <a:bodyPr/>
          <a:lstStyle/>
          <a:p>
            <a:fld id="{90DFA28F-1257-47AC-A5BE-8C08E4D653C4}" type="slidenum">
              <a:rPr lang="de-CH" smtClean="0"/>
              <a:pPr/>
              <a:t>‹Nr.›</a:t>
            </a:fld>
            <a:r>
              <a:rPr lang="de-CH"/>
              <a:t>/x</a:t>
            </a:r>
            <a:endParaRPr lang="de-CH" dirty="0"/>
          </a:p>
        </p:txBody>
      </p:sp>
      <p:sp>
        <p:nvSpPr>
          <p:cNvPr id="10" name="Inhaltsplatzhalter 6"/>
          <p:cNvSpPr>
            <a:spLocks noGrp="1"/>
          </p:cNvSpPr>
          <p:nvPr>
            <p:ph sz="quarter" idx="13" hasCustomPrompt="1"/>
          </p:nvPr>
        </p:nvSpPr>
        <p:spPr>
          <a:xfrm>
            <a:off x="917575" y="2160000"/>
            <a:ext cx="7308000" cy="3960000"/>
          </a:xfrm>
        </p:spPr>
        <p:txBody>
          <a:bodyPr/>
          <a:lstStyle>
            <a:lvl1pPr marL="0" marR="0" indent="0" algn="l" defTabSz="360000" rtl="0" eaLnBrk="1" fontAlgn="auto" latinLnBrk="0" hangingPunct="1">
              <a:lnSpc>
                <a:spcPct val="100000"/>
              </a:lnSpc>
              <a:spcBef>
                <a:spcPts val="600"/>
              </a:spcBef>
              <a:spcAft>
                <a:spcPts val="0"/>
              </a:spcAft>
              <a:buClr>
                <a:schemeClr val="accent1"/>
              </a:buClr>
              <a:buSzTx/>
              <a:buFont typeface="+mj-lt"/>
              <a:buNone/>
              <a:tabLst/>
              <a:defRPr/>
            </a:lvl1pPr>
            <a:lvl4pPr marL="1371600" indent="0">
              <a:buNone/>
              <a:defRPr/>
            </a:lvl4pPr>
          </a:lstStyle>
          <a:p>
            <a:pPr marL="0" marR="0" lvl="0" indent="0" algn="l" defTabSz="360000" rtl="0" eaLnBrk="1" fontAlgn="auto" latinLnBrk="0" hangingPunct="1">
              <a:lnSpc>
                <a:spcPct val="100000"/>
              </a:lnSpc>
              <a:spcBef>
                <a:spcPts val="600"/>
              </a:spcBef>
              <a:spcAft>
                <a:spcPts val="0"/>
              </a:spcAft>
              <a:buClr>
                <a:schemeClr val="accent1"/>
              </a:buClr>
              <a:buSzTx/>
              <a:buFont typeface="+mj-lt"/>
              <a:buNone/>
              <a:tabLst/>
              <a:defRPr/>
            </a:pPr>
            <a:r>
              <a:rPr lang="de-CH" dirty="0"/>
              <a:t>Beliebige Inhalte hinzufügen, zulässig: «Arial 20 Pt., 24Pt., 28 Pt., 31Pt.»</a:t>
            </a:r>
          </a:p>
          <a:p>
            <a:pPr lvl="3">
              <a:buFont typeface="Arial" panose="020B0604020202020204" pitchFamily="34" charset="0"/>
              <a:buChar char="–"/>
            </a:pPr>
            <a:endParaRPr lang="de-CH" dirty="0"/>
          </a:p>
        </p:txBody>
      </p:sp>
    </p:spTree>
    <p:extLst>
      <p:ext uri="{BB962C8B-B14F-4D97-AF65-F5344CB8AC3E}">
        <p14:creationId xmlns:p14="http://schemas.microsoft.com/office/powerpoint/2010/main" val="337829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fe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90516E4-A18F-A24D-AB37-A416C4309A22}" type="datetime1">
              <a:rPr lang="de-CH" smtClean="0"/>
              <a:t>19.06.2023</a:t>
            </a:fld>
            <a:endParaRPr lang="de-CH"/>
          </a:p>
        </p:txBody>
      </p:sp>
      <p:sp>
        <p:nvSpPr>
          <p:cNvPr id="4" name="Fußzeilenplatzhalter 3"/>
          <p:cNvSpPr>
            <a:spLocks noGrp="1"/>
          </p:cNvSpPr>
          <p:nvPr>
            <p:ph type="ftr" sz="quarter" idx="11"/>
          </p:nvPr>
        </p:nvSpPr>
        <p:spPr/>
        <p:txBody>
          <a:bodyPr/>
          <a:lstStyle/>
          <a:p>
            <a:r>
              <a:rPr lang="de-CH"/>
              <a:t>Fusszeile, Autor, Titel, zulässig: «Arial 10.5 Pt.»</a:t>
            </a:r>
            <a:endParaRPr lang="de-CH" dirty="0"/>
          </a:p>
        </p:txBody>
      </p:sp>
      <p:sp>
        <p:nvSpPr>
          <p:cNvPr id="5" name="Foliennummernplatzhalter 4"/>
          <p:cNvSpPr>
            <a:spLocks noGrp="1"/>
          </p:cNvSpPr>
          <p:nvPr>
            <p:ph type="sldNum" sz="quarter" idx="12"/>
          </p:nvPr>
        </p:nvSpPr>
        <p:spPr/>
        <p:txBody>
          <a:bodyPr/>
          <a:lstStyle/>
          <a:p>
            <a:fld id="{90DFA28F-1257-47AC-A5BE-8C08E4D653C4}" type="slidenum">
              <a:rPr lang="de-CH" smtClean="0"/>
              <a:pPr/>
              <a:t>‹Nr.›</a:t>
            </a:fld>
            <a:r>
              <a:rPr lang="de-CH"/>
              <a:t>/x</a:t>
            </a:r>
            <a:endParaRPr lang="de-CH" dirty="0"/>
          </a:p>
        </p:txBody>
      </p:sp>
      <p:sp>
        <p:nvSpPr>
          <p:cNvPr id="10" name="Inhaltsplatzhalter 6"/>
          <p:cNvSpPr>
            <a:spLocks noGrp="1"/>
          </p:cNvSpPr>
          <p:nvPr>
            <p:ph sz="quarter" idx="13" hasCustomPrompt="1"/>
          </p:nvPr>
        </p:nvSpPr>
        <p:spPr>
          <a:xfrm>
            <a:off x="917575" y="1440000"/>
            <a:ext cx="7308000" cy="4680000"/>
          </a:xfrm>
        </p:spPr>
        <p:txBody>
          <a:bodyPr/>
          <a:lstStyle>
            <a:lvl1pPr marL="0" marR="0" indent="0" algn="l" defTabSz="360000" rtl="0" eaLnBrk="1" fontAlgn="auto" latinLnBrk="0" hangingPunct="1">
              <a:lnSpc>
                <a:spcPct val="100000"/>
              </a:lnSpc>
              <a:spcBef>
                <a:spcPts val="600"/>
              </a:spcBef>
              <a:spcAft>
                <a:spcPts val="0"/>
              </a:spcAft>
              <a:buClr>
                <a:schemeClr val="accent1"/>
              </a:buClr>
              <a:buSzTx/>
              <a:buFont typeface="+mj-lt"/>
              <a:buNone/>
              <a:tabLst/>
              <a:defRPr/>
            </a:lvl1pPr>
            <a:lvl4pPr marL="1371600" indent="0">
              <a:buNone/>
              <a:defRPr/>
            </a:lvl4pPr>
          </a:lstStyle>
          <a:p>
            <a:pPr marL="0" marR="0" lvl="0" indent="0" algn="l" defTabSz="360000" rtl="0" eaLnBrk="1" fontAlgn="auto" latinLnBrk="0" hangingPunct="1">
              <a:lnSpc>
                <a:spcPct val="100000"/>
              </a:lnSpc>
              <a:spcBef>
                <a:spcPts val="600"/>
              </a:spcBef>
              <a:spcAft>
                <a:spcPts val="0"/>
              </a:spcAft>
              <a:buClr>
                <a:schemeClr val="accent1"/>
              </a:buClr>
              <a:buSzTx/>
              <a:buFont typeface="+mj-lt"/>
              <a:buNone/>
              <a:tabLst/>
              <a:defRPr/>
            </a:pPr>
            <a:r>
              <a:rPr lang="de-CH" dirty="0"/>
              <a:t>Beliebige Inhalte hinzufügen, zulässig: «Arial 20 Pt., 24Pt., 28 Pt., 31Pt.»</a:t>
            </a:r>
          </a:p>
          <a:p>
            <a:pPr lvl="3">
              <a:buFont typeface="Arial" panose="020B0604020202020204" pitchFamily="34" charset="0"/>
              <a:buChar char="–"/>
            </a:pPr>
            <a:endParaRPr lang="de-CH" dirty="0"/>
          </a:p>
        </p:txBody>
      </p:sp>
    </p:spTree>
    <p:extLst>
      <p:ext uri="{BB962C8B-B14F-4D97-AF65-F5344CB8AC3E}">
        <p14:creationId xmlns:p14="http://schemas.microsoft.com/office/powerpoint/2010/main" val="1204920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ufzählung Textfe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B3CED503-490E-7E4D-A284-9C09DABB09E8}" type="datetime1">
              <a:rPr lang="de-CH" smtClean="0"/>
              <a:t>19.06.2023</a:t>
            </a:fld>
            <a:endParaRPr lang="de-CH"/>
          </a:p>
        </p:txBody>
      </p:sp>
      <p:sp>
        <p:nvSpPr>
          <p:cNvPr id="4" name="Fußzeilenplatzhalter 3"/>
          <p:cNvSpPr>
            <a:spLocks noGrp="1"/>
          </p:cNvSpPr>
          <p:nvPr>
            <p:ph type="ftr" sz="quarter" idx="11"/>
          </p:nvPr>
        </p:nvSpPr>
        <p:spPr/>
        <p:txBody>
          <a:bodyPr/>
          <a:lstStyle/>
          <a:p>
            <a:r>
              <a:rPr lang="de-CH"/>
              <a:t>Fusszeile, Autor, Titel, zulässig: «Arial 10.5 Pt.»</a:t>
            </a:r>
            <a:endParaRPr lang="de-CH" dirty="0"/>
          </a:p>
        </p:txBody>
      </p:sp>
      <p:sp>
        <p:nvSpPr>
          <p:cNvPr id="5" name="Foliennummernplatzhalter 4"/>
          <p:cNvSpPr>
            <a:spLocks noGrp="1"/>
          </p:cNvSpPr>
          <p:nvPr>
            <p:ph type="sldNum" sz="quarter" idx="12"/>
          </p:nvPr>
        </p:nvSpPr>
        <p:spPr/>
        <p:txBody>
          <a:bodyPr/>
          <a:lstStyle/>
          <a:p>
            <a:fld id="{90DFA28F-1257-47AC-A5BE-8C08E4D653C4}" type="slidenum">
              <a:rPr lang="de-CH" smtClean="0"/>
              <a:pPr/>
              <a:t>‹Nr.›</a:t>
            </a:fld>
            <a:r>
              <a:rPr lang="de-CH"/>
              <a:t>/x</a:t>
            </a:r>
            <a:endParaRPr lang="de-CH" dirty="0"/>
          </a:p>
        </p:txBody>
      </p:sp>
      <p:sp>
        <p:nvSpPr>
          <p:cNvPr id="6" name="Inhaltsplatzhalter 6"/>
          <p:cNvSpPr>
            <a:spLocks noGrp="1"/>
          </p:cNvSpPr>
          <p:nvPr>
            <p:ph sz="quarter" idx="13" hasCustomPrompt="1"/>
          </p:nvPr>
        </p:nvSpPr>
        <p:spPr>
          <a:xfrm>
            <a:off x="918000" y="1440000"/>
            <a:ext cx="7308000" cy="4680000"/>
          </a:xfrm>
        </p:spPr>
        <p:txBody>
          <a:bodyPr/>
          <a:lstStyle>
            <a:lvl1pPr marL="457200" marR="0" indent="-457200" algn="l" defTabSz="360000" rtl="0" eaLnBrk="1" fontAlgn="auto" latinLnBrk="0" hangingPunct="1">
              <a:lnSpc>
                <a:spcPct val="100000"/>
              </a:lnSpc>
              <a:spcBef>
                <a:spcPts val="600"/>
              </a:spcBef>
              <a:spcAft>
                <a:spcPts val="0"/>
              </a:spcAft>
              <a:buClr>
                <a:srgbClr val="009EE0"/>
              </a:buClr>
              <a:buSzTx/>
              <a:buFont typeface="Arial" panose="020B0604020202020204" pitchFamily="34" charset="0"/>
              <a:buChar char="-"/>
              <a:tabLst/>
              <a:defRPr/>
            </a:lvl1pPr>
            <a:lvl4pPr marL="1371600" indent="0">
              <a:buNone/>
              <a:defRPr/>
            </a:lvl4pPr>
          </a:lstStyle>
          <a:p>
            <a:r>
              <a:rPr lang="de-CH" dirty="0"/>
              <a:t>Aufzählungen hinzufügen, </a:t>
            </a:r>
            <a:r>
              <a:rPr lang="sv-SE" dirty="0"/>
              <a:t>zulässig: «Arial 20 Pt., 24pt, 28 Pt., 31pt»</a:t>
            </a:r>
          </a:p>
          <a:p>
            <a:pPr lvl="3">
              <a:buFont typeface="Arial" panose="020B0604020202020204" pitchFamily="34" charset="0"/>
              <a:buChar char="–"/>
            </a:pPr>
            <a:endParaRPr lang="de-CH" dirty="0"/>
          </a:p>
        </p:txBody>
      </p:sp>
    </p:spTree>
    <p:extLst>
      <p:ext uri="{BB962C8B-B14F-4D97-AF65-F5344CB8AC3E}">
        <p14:creationId xmlns:p14="http://schemas.microsoft.com/office/powerpoint/2010/main" val="1649557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 Zahlen Textfe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3899F747-4A27-464D-BA05-166C626FC63D}" type="datetime1">
              <a:rPr lang="de-CH" smtClean="0"/>
              <a:t>19.06.2023</a:t>
            </a:fld>
            <a:endParaRPr lang="de-CH"/>
          </a:p>
        </p:txBody>
      </p:sp>
      <p:sp>
        <p:nvSpPr>
          <p:cNvPr id="4" name="Fußzeilenplatzhalter 3"/>
          <p:cNvSpPr>
            <a:spLocks noGrp="1"/>
          </p:cNvSpPr>
          <p:nvPr>
            <p:ph type="ftr" sz="quarter" idx="11"/>
          </p:nvPr>
        </p:nvSpPr>
        <p:spPr/>
        <p:txBody>
          <a:bodyPr/>
          <a:lstStyle/>
          <a:p>
            <a:r>
              <a:rPr lang="de-CH"/>
              <a:t>Fusszeile, Autor, Titel, zulässig: «Arial 10.5 Pt.»</a:t>
            </a:r>
            <a:endParaRPr lang="de-CH" dirty="0"/>
          </a:p>
        </p:txBody>
      </p:sp>
      <p:sp>
        <p:nvSpPr>
          <p:cNvPr id="5" name="Foliennummernplatzhalter 4"/>
          <p:cNvSpPr>
            <a:spLocks noGrp="1"/>
          </p:cNvSpPr>
          <p:nvPr>
            <p:ph type="sldNum" sz="quarter" idx="12"/>
          </p:nvPr>
        </p:nvSpPr>
        <p:spPr/>
        <p:txBody>
          <a:bodyPr/>
          <a:lstStyle/>
          <a:p>
            <a:fld id="{90DFA28F-1257-47AC-A5BE-8C08E4D653C4}" type="slidenum">
              <a:rPr lang="de-CH" smtClean="0"/>
              <a:pPr/>
              <a:t>‹Nr.›</a:t>
            </a:fld>
            <a:r>
              <a:rPr lang="de-CH"/>
              <a:t>/x</a:t>
            </a:r>
            <a:endParaRPr lang="de-CH" dirty="0"/>
          </a:p>
        </p:txBody>
      </p:sp>
      <p:sp>
        <p:nvSpPr>
          <p:cNvPr id="6" name="Inhaltsplatzhalter 6"/>
          <p:cNvSpPr>
            <a:spLocks noGrp="1"/>
          </p:cNvSpPr>
          <p:nvPr>
            <p:ph sz="quarter" idx="13" hasCustomPrompt="1"/>
          </p:nvPr>
        </p:nvSpPr>
        <p:spPr>
          <a:xfrm>
            <a:off x="918000" y="1440000"/>
            <a:ext cx="7308000" cy="4680000"/>
          </a:xfrm>
        </p:spPr>
        <p:txBody>
          <a:bodyPr/>
          <a:lstStyle>
            <a:lvl1pPr marL="514350" marR="0" indent="-514350" algn="l" defTabSz="360000" rtl="0" eaLnBrk="1" fontAlgn="auto" latinLnBrk="0" hangingPunct="1">
              <a:lnSpc>
                <a:spcPct val="100000"/>
              </a:lnSpc>
              <a:spcBef>
                <a:spcPts val="600"/>
              </a:spcBef>
              <a:spcAft>
                <a:spcPts val="0"/>
              </a:spcAft>
              <a:buClr>
                <a:srgbClr val="009EE0"/>
              </a:buClr>
              <a:buSzTx/>
              <a:buFont typeface="+mj-lt"/>
              <a:buAutoNum type="arabicPeriod"/>
              <a:tabLst/>
              <a:defRPr/>
            </a:lvl1pPr>
            <a:lvl4pPr marL="1371600" indent="0">
              <a:buNone/>
              <a:defRPr/>
            </a:lvl4pPr>
          </a:lstStyle>
          <a:p>
            <a:r>
              <a:rPr lang="de-CH" dirty="0"/>
              <a:t>Aufzählungen hinzufügen, </a:t>
            </a:r>
            <a:r>
              <a:rPr lang="sv-SE" dirty="0"/>
              <a:t>zulässig: «Arial 20 Pt., 24pt, 28 Pt., 31pt»</a:t>
            </a:r>
          </a:p>
          <a:p>
            <a:pPr lvl="3">
              <a:buFont typeface="Arial" panose="020B0604020202020204" pitchFamily="34" charset="0"/>
              <a:buChar char="–"/>
            </a:pPr>
            <a:endParaRPr lang="de-CH" dirty="0"/>
          </a:p>
        </p:txBody>
      </p:sp>
    </p:spTree>
    <p:extLst>
      <p:ext uri="{BB962C8B-B14F-4D97-AF65-F5344CB8AC3E}">
        <p14:creationId xmlns:p14="http://schemas.microsoft.com/office/powerpoint/2010/main" val="1627244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8175" y="679451"/>
            <a:ext cx="7886700" cy="1325563"/>
          </a:xfrm>
          <a:prstGeom prst="rect">
            <a:avLst/>
          </a:prstGeom>
        </p:spPr>
        <p:txBody>
          <a:bodyPr/>
          <a:lstStyle/>
          <a:p>
            <a:r>
              <a:rPr lang="de-DE" dirty="0"/>
              <a:t>Titel einarbeiten</a:t>
            </a:r>
          </a:p>
        </p:txBody>
      </p:sp>
      <p:sp>
        <p:nvSpPr>
          <p:cNvPr id="3" name="Inhaltsplatzhalter 2"/>
          <p:cNvSpPr>
            <a:spLocks noGrp="1"/>
          </p:cNvSpPr>
          <p:nvPr>
            <p:ph idx="1"/>
          </p:nvPr>
        </p:nvSpPr>
        <p:spPr>
          <a:xfrm>
            <a:off x="638174" y="1820864"/>
            <a:ext cx="7820025" cy="4351338"/>
          </a:xfrm>
        </p:spPr>
        <p:txBody>
          <a:bodyPr/>
          <a:lstStyle/>
          <a:p>
            <a:pPr lvl="0"/>
            <a:r>
              <a:rPr lang="de-DE"/>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oliennummernplatzhalter 5"/>
          <p:cNvSpPr>
            <a:spLocks noGrp="1"/>
          </p:cNvSpPr>
          <p:nvPr>
            <p:ph type="sldNum" sz="quarter" idx="12"/>
          </p:nvPr>
        </p:nvSpPr>
        <p:spPr>
          <a:xfrm>
            <a:off x="7641291" y="6388102"/>
            <a:ext cx="874059" cy="365125"/>
          </a:xfrm>
          <a:prstGeom prst="rect">
            <a:avLst/>
          </a:prstGeom>
        </p:spPr>
        <p:txBody>
          <a:bodyPr/>
          <a:lstStyle>
            <a:lvl1pPr algn="r">
              <a:defRPr sz="1200" baseline="0">
                <a:solidFill>
                  <a:schemeClr val="tx1">
                    <a:lumMod val="65000"/>
                    <a:lumOff val="35000"/>
                  </a:schemeClr>
                </a:solidFill>
                <a:latin typeface="nunito" charset="0"/>
              </a:defRPr>
            </a:lvl1pPr>
          </a:lstStyle>
          <a:p>
            <a:fld id="{C0D11DFC-22D3-014C-9004-BE96FCA62518}" type="slidenum">
              <a:rPr lang="de-DE" smtClean="0"/>
              <a:pPr/>
              <a:t>‹Nr.›</a:t>
            </a:fld>
            <a:endParaRPr lang="de-DE" dirty="0"/>
          </a:p>
        </p:txBody>
      </p:sp>
    </p:spTree>
    <p:extLst>
      <p:ext uri="{BB962C8B-B14F-4D97-AF65-F5344CB8AC3E}">
        <p14:creationId xmlns:p14="http://schemas.microsoft.com/office/powerpoint/2010/main" val="231319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instiegsfolie Schulkommission">
    <p:spTree>
      <p:nvGrpSpPr>
        <p:cNvPr id="1" name=""/>
        <p:cNvGrpSpPr/>
        <p:nvPr/>
      </p:nvGrpSpPr>
      <p:grpSpPr>
        <a:xfrm>
          <a:off x="0" y="0"/>
          <a:ext cx="0" cy="0"/>
          <a:chOff x="0" y="0"/>
          <a:chExt cx="0" cy="0"/>
        </a:xfrm>
      </p:grpSpPr>
      <p:sp>
        <p:nvSpPr>
          <p:cNvPr id="3" name="Textplatzhalter 13"/>
          <p:cNvSpPr>
            <a:spLocks noGrp="1"/>
          </p:cNvSpPr>
          <p:nvPr>
            <p:ph type="body" sz="quarter" idx="11" hasCustomPrompt="1"/>
          </p:nvPr>
        </p:nvSpPr>
        <p:spPr>
          <a:xfrm>
            <a:off x="1511998" y="1800000"/>
            <a:ext cx="7200000" cy="3240000"/>
          </a:xfrm>
          <a:prstGeom prst="rect">
            <a:avLst/>
          </a:prstGeom>
        </p:spPr>
        <p:txBody>
          <a:bodyPr>
            <a:normAutofit/>
          </a:bodyPr>
          <a:lstStyle>
            <a:lvl1pPr>
              <a:lnSpc>
                <a:spcPts val="2496"/>
              </a:lnSpc>
              <a:spcBef>
                <a:spcPts val="0"/>
              </a:spcBef>
              <a:defRPr lang="de-CH" sz="3100" b="0" i="0" kern="1200" spc="-150" baseline="0" dirty="0">
                <a:solidFill>
                  <a:srgbClr val="009EE0"/>
                </a:solidFill>
                <a:latin typeface="Arial Black" panose="020B0A04020102020204" pitchFamily="34" charset="0"/>
                <a:ea typeface="+mj-ea"/>
                <a:cs typeface="Arial" panose="020B0604020202020204" pitchFamily="34" charset="0"/>
              </a:defRPr>
            </a:lvl1pPr>
          </a:lstStyle>
          <a:p>
            <a:pPr lvl="0"/>
            <a:r>
              <a:rPr lang="de-CH" dirty="0"/>
              <a:t>Text durch Klicken hinzufügen, zulässig: «Arial Black 31 Pt.»</a:t>
            </a:r>
          </a:p>
        </p:txBody>
      </p:sp>
      <p:sp>
        <p:nvSpPr>
          <p:cNvPr id="5" name="Textfeld 4"/>
          <p:cNvSpPr txBox="1"/>
          <p:nvPr userDrawn="1"/>
        </p:nvSpPr>
        <p:spPr>
          <a:xfrm>
            <a:off x="1512000" y="1440000"/>
            <a:ext cx="4320000" cy="369332"/>
          </a:xfrm>
          <a:prstGeom prst="rect">
            <a:avLst/>
          </a:prstGeom>
          <a:noFill/>
        </p:spPr>
        <p:txBody>
          <a:bodyPr wrap="square" rtlCol="0">
            <a:spAutoFit/>
          </a:bodyPr>
          <a:lstStyle/>
          <a:p>
            <a:r>
              <a:rPr lang="de-CH" dirty="0">
                <a:solidFill>
                  <a:srgbClr val="009EE0"/>
                </a:solidFill>
                <a:latin typeface="Arial Black" panose="020B0A04020102020204" pitchFamily="34" charset="0"/>
              </a:rPr>
              <a:t>Schulkommission</a:t>
            </a:r>
          </a:p>
        </p:txBody>
      </p:sp>
    </p:spTree>
    <p:extLst>
      <p:ext uri="{BB962C8B-B14F-4D97-AF65-F5344CB8AC3E}">
        <p14:creationId xmlns:p14="http://schemas.microsoft.com/office/powerpoint/2010/main" val="23524226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instiegsfolie FK Maschinenbau">
    <p:spTree>
      <p:nvGrpSpPr>
        <p:cNvPr id="1" name=""/>
        <p:cNvGrpSpPr/>
        <p:nvPr/>
      </p:nvGrpSpPr>
      <p:grpSpPr>
        <a:xfrm>
          <a:off x="0" y="0"/>
          <a:ext cx="0" cy="0"/>
          <a:chOff x="0" y="0"/>
          <a:chExt cx="0" cy="0"/>
        </a:xfrm>
      </p:grpSpPr>
      <p:sp>
        <p:nvSpPr>
          <p:cNvPr id="3" name="Textplatzhalter 13"/>
          <p:cNvSpPr>
            <a:spLocks noGrp="1"/>
          </p:cNvSpPr>
          <p:nvPr>
            <p:ph type="body" sz="quarter" idx="11" hasCustomPrompt="1"/>
          </p:nvPr>
        </p:nvSpPr>
        <p:spPr>
          <a:xfrm>
            <a:off x="1511998" y="1800000"/>
            <a:ext cx="7200000" cy="3240000"/>
          </a:xfrm>
          <a:prstGeom prst="rect">
            <a:avLst/>
          </a:prstGeom>
        </p:spPr>
        <p:txBody>
          <a:bodyPr>
            <a:normAutofit/>
          </a:bodyPr>
          <a:lstStyle>
            <a:lvl1pPr>
              <a:lnSpc>
                <a:spcPts val="2496"/>
              </a:lnSpc>
              <a:spcBef>
                <a:spcPts val="0"/>
              </a:spcBef>
              <a:defRPr lang="de-CH" sz="3100" b="0" i="0" kern="1200" spc="-150" baseline="0" dirty="0">
                <a:solidFill>
                  <a:srgbClr val="009EE0"/>
                </a:solidFill>
                <a:latin typeface="Arial Black" panose="020B0A04020102020204" pitchFamily="34" charset="0"/>
                <a:ea typeface="+mj-ea"/>
                <a:cs typeface="Arial" panose="020B0604020202020204" pitchFamily="34" charset="0"/>
              </a:defRPr>
            </a:lvl1pPr>
          </a:lstStyle>
          <a:p>
            <a:pPr lvl="0"/>
            <a:r>
              <a:rPr lang="de-CH" dirty="0"/>
              <a:t>Text durch Klicken hinzufügen, zulässig: «Arial Black 31 Pt.»</a:t>
            </a:r>
          </a:p>
        </p:txBody>
      </p:sp>
      <p:sp>
        <p:nvSpPr>
          <p:cNvPr id="5" name="Textfeld 4"/>
          <p:cNvSpPr txBox="1"/>
          <p:nvPr userDrawn="1"/>
        </p:nvSpPr>
        <p:spPr>
          <a:xfrm>
            <a:off x="1512000" y="1440000"/>
            <a:ext cx="4320000" cy="369332"/>
          </a:xfrm>
          <a:prstGeom prst="rect">
            <a:avLst/>
          </a:prstGeom>
          <a:noFill/>
        </p:spPr>
        <p:txBody>
          <a:bodyPr wrap="square" rtlCol="0">
            <a:spAutoFit/>
          </a:bodyPr>
          <a:lstStyle/>
          <a:p>
            <a:r>
              <a:rPr lang="de-CH" dirty="0">
                <a:solidFill>
                  <a:srgbClr val="009EE0"/>
                </a:solidFill>
                <a:latin typeface="Arial Black" panose="020B0A04020102020204" pitchFamily="34" charset="0"/>
              </a:rPr>
              <a:t>Fachkommission Maschinenbau</a:t>
            </a:r>
          </a:p>
        </p:txBody>
      </p:sp>
    </p:spTree>
    <p:extLst>
      <p:ext uri="{BB962C8B-B14F-4D97-AF65-F5344CB8AC3E}">
        <p14:creationId xmlns:p14="http://schemas.microsoft.com/office/powerpoint/2010/main" val="3951956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instiegsfolie FK Logistik">
    <p:spTree>
      <p:nvGrpSpPr>
        <p:cNvPr id="1" name=""/>
        <p:cNvGrpSpPr/>
        <p:nvPr/>
      </p:nvGrpSpPr>
      <p:grpSpPr>
        <a:xfrm>
          <a:off x="0" y="0"/>
          <a:ext cx="0" cy="0"/>
          <a:chOff x="0" y="0"/>
          <a:chExt cx="0" cy="0"/>
        </a:xfrm>
      </p:grpSpPr>
      <p:sp>
        <p:nvSpPr>
          <p:cNvPr id="3" name="Textplatzhalter 13"/>
          <p:cNvSpPr>
            <a:spLocks noGrp="1"/>
          </p:cNvSpPr>
          <p:nvPr>
            <p:ph type="body" sz="quarter" idx="11" hasCustomPrompt="1"/>
          </p:nvPr>
        </p:nvSpPr>
        <p:spPr>
          <a:xfrm>
            <a:off x="1511998" y="1800000"/>
            <a:ext cx="7200000" cy="3240000"/>
          </a:xfrm>
          <a:prstGeom prst="rect">
            <a:avLst/>
          </a:prstGeom>
        </p:spPr>
        <p:txBody>
          <a:bodyPr>
            <a:normAutofit/>
          </a:bodyPr>
          <a:lstStyle>
            <a:lvl1pPr>
              <a:lnSpc>
                <a:spcPts val="2496"/>
              </a:lnSpc>
              <a:spcBef>
                <a:spcPts val="0"/>
              </a:spcBef>
              <a:defRPr lang="de-CH" sz="3100" b="0" i="0" kern="1200" spc="-150" baseline="0" dirty="0">
                <a:solidFill>
                  <a:srgbClr val="009EE0"/>
                </a:solidFill>
                <a:latin typeface="Arial Black" panose="020B0A04020102020204" pitchFamily="34" charset="0"/>
                <a:ea typeface="+mj-ea"/>
                <a:cs typeface="Arial" panose="020B0604020202020204" pitchFamily="34" charset="0"/>
              </a:defRPr>
            </a:lvl1pPr>
          </a:lstStyle>
          <a:p>
            <a:pPr lvl="0"/>
            <a:r>
              <a:rPr lang="de-CH" dirty="0"/>
              <a:t>Text durch Klicken hinzufügen, zulässig: «Arial Black 31 Pt.»</a:t>
            </a:r>
          </a:p>
        </p:txBody>
      </p:sp>
      <p:sp>
        <p:nvSpPr>
          <p:cNvPr id="5" name="Textfeld 4"/>
          <p:cNvSpPr txBox="1"/>
          <p:nvPr userDrawn="1"/>
        </p:nvSpPr>
        <p:spPr>
          <a:xfrm>
            <a:off x="1512000" y="1440000"/>
            <a:ext cx="4320000" cy="360000"/>
          </a:xfrm>
          <a:prstGeom prst="rect">
            <a:avLst/>
          </a:prstGeom>
          <a:noFill/>
        </p:spPr>
        <p:txBody>
          <a:bodyPr wrap="square" rtlCol="0">
            <a:spAutoFit/>
          </a:bodyPr>
          <a:lstStyle/>
          <a:p>
            <a:r>
              <a:rPr lang="de-CH" dirty="0">
                <a:solidFill>
                  <a:srgbClr val="009EE0"/>
                </a:solidFill>
                <a:latin typeface="Arial Black" panose="020B0A04020102020204" pitchFamily="34" charset="0"/>
              </a:rPr>
              <a:t>Fachkommission Logistik</a:t>
            </a:r>
          </a:p>
        </p:txBody>
      </p:sp>
    </p:spTree>
    <p:extLst>
      <p:ext uri="{BB962C8B-B14F-4D97-AF65-F5344CB8AC3E}">
        <p14:creationId xmlns:p14="http://schemas.microsoft.com/office/powerpoint/2010/main" val="941483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stiegsfolie Berufsfachschule">
    <p:spTree>
      <p:nvGrpSpPr>
        <p:cNvPr id="1" name=""/>
        <p:cNvGrpSpPr/>
        <p:nvPr/>
      </p:nvGrpSpPr>
      <p:grpSpPr>
        <a:xfrm>
          <a:off x="0" y="0"/>
          <a:ext cx="0" cy="0"/>
          <a:chOff x="0" y="0"/>
          <a:chExt cx="0" cy="0"/>
        </a:xfrm>
      </p:grpSpPr>
      <p:sp>
        <p:nvSpPr>
          <p:cNvPr id="3" name="Textplatzhalter 13"/>
          <p:cNvSpPr>
            <a:spLocks noGrp="1"/>
          </p:cNvSpPr>
          <p:nvPr>
            <p:ph type="body" sz="quarter" idx="11" hasCustomPrompt="1"/>
          </p:nvPr>
        </p:nvSpPr>
        <p:spPr>
          <a:xfrm>
            <a:off x="1511998" y="1800000"/>
            <a:ext cx="7200000" cy="3240000"/>
          </a:xfrm>
          <a:prstGeom prst="rect">
            <a:avLst/>
          </a:prstGeom>
        </p:spPr>
        <p:txBody>
          <a:bodyPr>
            <a:normAutofit/>
          </a:bodyPr>
          <a:lstStyle>
            <a:lvl1pPr>
              <a:lnSpc>
                <a:spcPts val="2496"/>
              </a:lnSpc>
              <a:spcBef>
                <a:spcPts val="0"/>
              </a:spcBef>
              <a:defRPr lang="de-CH" sz="3100" b="0" i="0" kern="1200" spc="-150" baseline="0" dirty="0">
                <a:solidFill>
                  <a:srgbClr val="009EE0"/>
                </a:solidFill>
                <a:latin typeface="Arial Black" panose="020B0A04020102020204" pitchFamily="34" charset="0"/>
                <a:ea typeface="+mj-ea"/>
                <a:cs typeface="Arial" panose="020B0604020202020204" pitchFamily="34" charset="0"/>
              </a:defRPr>
            </a:lvl1pPr>
          </a:lstStyle>
          <a:p>
            <a:pPr lvl="0"/>
            <a:r>
              <a:rPr lang="de-CH" dirty="0"/>
              <a:t>Text durch Klicken hinzufügen, zulässig: «Arial Black 31 Pt.»</a:t>
            </a:r>
          </a:p>
        </p:txBody>
      </p:sp>
      <p:sp>
        <p:nvSpPr>
          <p:cNvPr id="5" name="Textfeld 4"/>
          <p:cNvSpPr txBox="1"/>
          <p:nvPr userDrawn="1"/>
        </p:nvSpPr>
        <p:spPr>
          <a:xfrm>
            <a:off x="1512000" y="1440000"/>
            <a:ext cx="2880320" cy="360000"/>
          </a:xfrm>
          <a:prstGeom prst="rect">
            <a:avLst/>
          </a:prstGeom>
          <a:noFill/>
        </p:spPr>
        <p:txBody>
          <a:bodyPr wrap="square" rtlCol="0">
            <a:spAutoFit/>
          </a:bodyPr>
          <a:lstStyle/>
          <a:p>
            <a:r>
              <a:rPr lang="de-CH" dirty="0">
                <a:solidFill>
                  <a:srgbClr val="009EE0"/>
                </a:solidFill>
                <a:latin typeface="Arial Black" panose="020B0A04020102020204" pitchFamily="34" charset="0"/>
              </a:rPr>
              <a:t>Berufsfachschule</a:t>
            </a:r>
          </a:p>
        </p:txBody>
      </p:sp>
    </p:spTree>
    <p:extLst>
      <p:ext uri="{BB962C8B-B14F-4D97-AF65-F5344CB8AC3E}">
        <p14:creationId xmlns:p14="http://schemas.microsoft.com/office/powerpoint/2010/main" val="3526935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instiegsfolie Weiterbildung">
    <p:spTree>
      <p:nvGrpSpPr>
        <p:cNvPr id="1" name=""/>
        <p:cNvGrpSpPr/>
        <p:nvPr/>
      </p:nvGrpSpPr>
      <p:grpSpPr>
        <a:xfrm>
          <a:off x="0" y="0"/>
          <a:ext cx="0" cy="0"/>
          <a:chOff x="0" y="0"/>
          <a:chExt cx="0" cy="0"/>
        </a:xfrm>
      </p:grpSpPr>
      <p:sp>
        <p:nvSpPr>
          <p:cNvPr id="3" name="Textplatzhalter 13"/>
          <p:cNvSpPr>
            <a:spLocks noGrp="1"/>
          </p:cNvSpPr>
          <p:nvPr>
            <p:ph type="body" sz="quarter" idx="11" hasCustomPrompt="1"/>
          </p:nvPr>
        </p:nvSpPr>
        <p:spPr>
          <a:xfrm>
            <a:off x="1511998" y="1800000"/>
            <a:ext cx="7200000" cy="3240000"/>
          </a:xfrm>
          <a:prstGeom prst="rect">
            <a:avLst/>
          </a:prstGeom>
        </p:spPr>
        <p:txBody>
          <a:bodyPr>
            <a:normAutofit/>
          </a:bodyPr>
          <a:lstStyle>
            <a:lvl1pPr>
              <a:lnSpc>
                <a:spcPts val="2496"/>
              </a:lnSpc>
              <a:spcBef>
                <a:spcPts val="0"/>
              </a:spcBef>
              <a:defRPr lang="de-CH" sz="3100" b="0" i="0" kern="1200" spc="-150" baseline="0" dirty="0">
                <a:solidFill>
                  <a:srgbClr val="009EE0"/>
                </a:solidFill>
                <a:latin typeface="Arial Black" panose="020B0A04020102020204" pitchFamily="34" charset="0"/>
                <a:ea typeface="+mj-ea"/>
                <a:cs typeface="Arial" panose="020B0604020202020204" pitchFamily="34" charset="0"/>
              </a:defRPr>
            </a:lvl1pPr>
          </a:lstStyle>
          <a:p>
            <a:pPr lvl="0"/>
            <a:r>
              <a:rPr lang="de-CH" dirty="0"/>
              <a:t>Text durch Klicken hinzufügen, zulässig: «Arial Black 31 Pt.»</a:t>
            </a:r>
          </a:p>
        </p:txBody>
      </p:sp>
      <p:sp>
        <p:nvSpPr>
          <p:cNvPr id="5" name="Textfeld 4"/>
          <p:cNvSpPr txBox="1"/>
          <p:nvPr userDrawn="1"/>
        </p:nvSpPr>
        <p:spPr>
          <a:xfrm>
            <a:off x="1512000" y="1440000"/>
            <a:ext cx="2880320" cy="369332"/>
          </a:xfrm>
          <a:prstGeom prst="rect">
            <a:avLst/>
          </a:prstGeom>
          <a:noFill/>
        </p:spPr>
        <p:txBody>
          <a:bodyPr wrap="square" rtlCol="0">
            <a:spAutoFit/>
          </a:bodyPr>
          <a:lstStyle/>
          <a:p>
            <a:r>
              <a:rPr lang="de-CH" dirty="0">
                <a:solidFill>
                  <a:srgbClr val="009EE0"/>
                </a:solidFill>
                <a:latin typeface="Arial Black" panose="020B0A04020102020204" pitchFamily="34" charset="0"/>
              </a:rPr>
              <a:t>Weiterbildung</a:t>
            </a:r>
          </a:p>
        </p:txBody>
      </p:sp>
    </p:spTree>
    <p:extLst>
      <p:ext uri="{BB962C8B-B14F-4D97-AF65-F5344CB8AC3E}">
        <p14:creationId xmlns:p14="http://schemas.microsoft.com/office/powerpoint/2010/main" val="186748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instiegsfolie Höhere Fachschule">
    <p:spTree>
      <p:nvGrpSpPr>
        <p:cNvPr id="1" name=""/>
        <p:cNvGrpSpPr/>
        <p:nvPr/>
      </p:nvGrpSpPr>
      <p:grpSpPr>
        <a:xfrm>
          <a:off x="0" y="0"/>
          <a:ext cx="0" cy="0"/>
          <a:chOff x="0" y="0"/>
          <a:chExt cx="0" cy="0"/>
        </a:xfrm>
      </p:grpSpPr>
      <p:sp>
        <p:nvSpPr>
          <p:cNvPr id="3" name="Textplatzhalter 13"/>
          <p:cNvSpPr>
            <a:spLocks noGrp="1"/>
          </p:cNvSpPr>
          <p:nvPr>
            <p:ph type="body" sz="quarter" idx="11" hasCustomPrompt="1"/>
          </p:nvPr>
        </p:nvSpPr>
        <p:spPr>
          <a:xfrm>
            <a:off x="1511998" y="1800000"/>
            <a:ext cx="7200000" cy="3240000"/>
          </a:xfrm>
          <a:prstGeom prst="rect">
            <a:avLst/>
          </a:prstGeom>
        </p:spPr>
        <p:txBody>
          <a:bodyPr>
            <a:normAutofit/>
          </a:bodyPr>
          <a:lstStyle>
            <a:lvl1pPr>
              <a:lnSpc>
                <a:spcPts val="2496"/>
              </a:lnSpc>
              <a:spcBef>
                <a:spcPts val="0"/>
              </a:spcBef>
              <a:defRPr lang="de-CH" sz="3100" b="0" i="0" kern="1200" spc="-150" baseline="0" dirty="0">
                <a:solidFill>
                  <a:srgbClr val="009EE0"/>
                </a:solidFill>
                <a:latin typeface="Arial Black" panose="020B0A04020102020204" pitchFamily="34" charset="0"/>
                <a:ea typeface="+mj-ea"/>
                <a:cs typeface="Arial" panose="020B0604020202020204" pitchFamily="34" charset="0"/>
              </a:defRPr>
            </a:lvl1pPr>
          </a:lstStyle>
          <a:p>
            <a:pPr lvl="0"/>
            <a:r>
              <a:rPr lang="de-CH" dirty="0"/>
              <a:t>Text durch Klicken hinzufügen, zulässig: «Arial Black 31 Pt.»</a:t>
            </a:r>
          </a:p>
        </p:txBody>
      </p:sp>
      <p:sp>
        <p:nvSpPr>
          <p:cNvPr id="5" name="Textfeld 4"/>
          <p:cNvSpPr txBox="1"/>
          <p:nvPr userDrawn="1"/>
        </p:nvSpPr>
        <p:spPr>
          <a:xfrm>
            <a:off x="1512000" y="1440000"/>
            <a:ext cx="2880320" cy="369332"/>
          </a:xfrm>
          <a:prstGeom prst="rect">
            <a:avLst/>
          </a:prstGeom>
          <a:noFill/>
        </p:spPr>
        <p:txBody>
          <a:bodyPr wrap="square" rtlCol="0">
            <a:spAutoFit/>
          </a:bodyPr>
          <a:lstStyle/>
          <a:p>
            <a:r>
              <a:rPr lang="de-CH" dirty="0">
                <a:solidFill>
                  <a:srgbClr val="009EE0"/>
                </a:solidFill>
                <a:latin typeface="Arial Black" panose="020B0A04020102020204" pitchFamily="34" charset="0"/>
              </a:rPr>
              <a:t>Höhere Fachschule</a:t>
            </a:r>
          </a:p>
        </p:txBody>
      </p:sp>
    </p:spTree>
    <p:extLst>
      <p:ext uri="{BB962C8B-B14F-4D97-AF65-F5344CB8AC3E}">
        <p14:creationId xmlns:p14="http://schemas.microsoft.com/office/powerpoint/2010/main" val="323832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instiegsfolie BZLT">
    <p:spTree>
      <p:nvGrpSpPr>
        <p:cNvPr id="1" name=""/>
        <p:cNvGrpSpPr/>
        <p:nvPr/>
      </p:nvGrpSpPr>
      <p:grpSpPr>
        <a:xfrm>
          <a:off x="0" y="0"/>
          <a:ext cx="0" cy="0"/>
          <a:chOff x="0" y="0"/>
          <a:chExt cx="0" cy="0"/>
        </a:xfrm>
      </p:grpSpPr>
      <p:sp>
        <p:nvSpPr>
          <p:cNvPr id="4" name="Textplatzhalter 13"/>
          <p:cNvSpPr>
            <a:spLocks noGrp="1"/>
          </p:cNvSpPr>
          <p:nvPr>
            <p:ph type="body" sz="quarter" idx="12" hasCustomPrompt="1"/>
          </p:nvPr>
        </p:nvSpPr>
        <p:spPr>
          <a:xfrm>
            <a:off x="1511998" y="1800000"/>
            <a:ext cx="7200000" cy="3240000"/>
          </a:xfrm>
          <a:prstGeom prst="rect">
            <a:avLst/>
          </a:prstGeom>
        </p:spPr>
        <p:txBody>
          <a:bodyPr>
            <a:normAutofit/>
          </a:bodyPr>
          <a:lstStyle>
            <a:lvl1pPr>
              <a:lnSpc>
                <a:spcPts val="2496"/>
              </a:lnSpc>
              <a:spcBef>
                <a:spcPts val="0"/>
              </a:spcBef>
              <a:defRPr lang="de-CH" sz="3100" b="0" i="0" kern="1200" spc="-150" baseline="0" dirty="0">
                <a:solidFill>
                  <a:srgbClr val="009EE0"/>
                </a:solidFill>
                <a:latin typeface="Arial Black" panose="020B0A04020102020204" pitchFamily="34" charset="0"/>
                <a:ea typeface="+mj-ea"/>
                <a:cs typeface="Arial" panose="020B0604020202020204" pitchFamily="34" charset="0"/>
              </a:defRPr>
            </a:lvl1pPr>
          </a:lstStyle>
          <a:p>
            <a:pPr lvl="0"/>
            <a:r>
              <a:rPr lang="de-CH" dirty="0"/>
              <a:t>Text durch Klicken hinzufügen, zulässig: «Arial Black 31 Pt.»</a:t>
            </a:r>
          </a:p>
        </p:txBody>
      </p:sp>
    </p:spTree>
    <p:extLst>
      <p:ext uri="{BB962C8B-B14F-4D97-AF65-F5344CB8AC3E}">
        <p14:creationId xmlns:p14="http://schemas.microsoft.com/office/powerpoint/2010/main" val="330600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instieg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5336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file:///C:\Users\meier\AppData\Local\Temp\4ee0331b-82f5-4bcb-9593-d621b81089b8.png"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file:///C:\Users\meier\AppData\Local\Temp\ffb213c6-e6eb-4077-bf92-b3a153f48222.png" TargetMode="External"/><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Tree>
    <p:extLst>
      <p:ext uri="{BB962C8B-B14F-4D97-AF65-F5344CB8AC3E}">
        <p14:creationId xmlns:p14="http://schemas.microsoft.com/office/powerpoint/2010/main" val="1737378400"/>
      </p:ext>
    </p:extLst>
  </p:cSld>
  <p:clrMap bg1="lt1" tx1="dk1" bg2="lt2" tx2="dk2" accent1="accent1" accent2="accent2" accent3="accent3" accent4="accent4" accent5="accent5" accent6="accent6" hlink="hlink" folHlink="folHlink"/>
  <p:sldLayoutIdLst>
    <p:sldLayoutId id="2147483743"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Grafik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pic>
        <p:nvPicPr>
          <p:cNvPr id="5" name="###Profile.Org.Loewe###"/>
          <p:cNvPicPr>
            <a:picLocks noChangeAspect="1"/>
          </p:cNvPicPr>
          <p:nvPr userDrawn="1"/>
        </p:nvPicPr>
        <p:blipFill>
          <a:blip r:embed="rId11" r:link="rId12" cstate="print">
            <a:extLst>
              <a:ext uri="{28A0092B-C50C-407E-A947-70E740481C1C}">
                <a14:useLocalDpi xmlns:a14="http://schemas.microsoft.com/office/drawing/2010/main" val="0"/>
              </a:ext>
            </a:extLst>
          </a:blip>
          <a:stretch>
            <a:fillRect/>
          </a:stretch>
        </p:blipFill>
        <p:spPr>
          <a:xfrm>
            <a:off x="432000" y="324000"/>
            <a:ext cx="969140" cy="1303200"/>
          </a:xfrm>
          <a:prstGeom prst="rect">
            <a:avLst/>
          </a:prstGeom>
        </p:spPr>
      </p:pic>
      <p:sp>
        <p:nvSpPr>
          <p:cNvPr id="6" name="Textfeld 5"/>
          <p:cNvSpPr txBox="1"/>
          <p:nvPr userDrawn="1"/>
        </p:nvSpPr>
        <p:spPr>
          <a:xfrm>
            <a:off x="1512000" y="476672"/>
            <a:ext cx="4932000" cy="367200"/>
          </a:xfrm>
          <a:prstGeom prst="rect">
            <a:avLst/>
          </a:prstGeom>
          <a:noFill/>
        </p:spPr>
        <p:txBody>
          <a:bodyPr wrap="square" rtlCol="0">
            <a:spAutoFit/>
          </a:bodyPr>
          <a:lstStyle/>
          <a:p>
            <a:pPr>
              <a:lnSpc>
                <a:spcPts val="2496"/>
              </a:lnSpc>
            </a:pPr>
            <a:r>
              <a:rPr lang="de-CH" sz="3200" dirty="0">
                <a:solidFill>
                  <a:srgbClr val="009EE0"/>
                </a:solidFill>
                <a:latin typeface="Arial Black" panose="020B0A04020102020204" pitchFamily="34" charset="0"/>
              </a:rPr>
              <a:t>Bildungszentrum Limmattal</a:t>
            </a:r>
          </a:p>
        </p:txBody>
      </p:sp>
      <p:sp>
        <p:nvSpPr>
          <p:cNvPr id="7" name="Textfeld 6"/>
          <p:cNvSpPr txBox="1"/>
          <p:nvPr userDrawn="1"/>
        </p:nvSpPr>
        <p:spPr>
          <a:xfrm>
            <a:off x="1619672" y="1052736"/>
            <a:ext cx="6087600" cy="248400"/>
          </a:xfrm>
          <a:prstGeom prst="rect">
            <a:avLst/>
          </a:prstGeom>
        </p:spPr>
        <p:txBody>
          <a:bodyPr vert="horz" lIns="0" tIns="0" rIns="0" bIns="0" rtlCol="0">
            <a:noAutofit/>
          </a:bodyPr>
          <a:lstStyle>
            <a:lvl1pPr marR="0" lvl="0" indent="0" fontAlgn="auto">
              <a:lnSpc>
                <a:spcPts val="1950"/>
              </a:lnSpc>
              <a:spcBef>
                <a:spcPts val="1000"/>
              </a:spcBef>
              <a:spcAft>
                <a:spcPts val="0"/>
              </a:spcAft>
              <a:buClrTx/>
              <a:buSzTx/>
              <a:buFont typeface="Arial" panose="020B0604020202020204" pitchFamily="34" charset="0"/>
              <a:buNone/>
              <a:tabLst/>
              <a:defRPr sz="1600" b="0" i="0" spc="-50" baseline="0">
                <a:solidFill>
                  <a:schemeClr val="accent1"/>
                </a:solidFill>
                <a:latin typeface="Arial Black" panose="020B0A040201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de-CH" dirty="0">
                <a:solidFill>
                  <a:srgbClr val="009EE0"/>
                </a:solidFill>
              </a:rPr>
              <a:t>Logistik und Technologie</a:t>
            </a:r>
          </a:p>
        </p:txBody>
      </p:sp>
    </p:spTree>
    <p:extLst>
      <p:ext uri="{BB962C8B-B14F-4D97-AF65-F5344CB8AC3E}">
        <p14:creationId xmlns:p14="http://schemas.microsoft.com/office/powerpoint/2010/main" val="3979319318"/>
      </p:ext>
    </p:extLst>
  </p:cSld>
  <p:clrMap bg1="lt1" tx1="dk1" bg2="lt2" tx2="dk2" accent1="accent1" accent2="accent2" accent3="accent3" accent4="accent4" accent5="accent5" accent6="accent6" hlink="hlink" folHlink="folHlink"/>
  <p:sldLayoutIdLst>
    <p:sldLayoutId id="2147483726" r:id="rId1"/>
    <p:sldLayoutId id="2147483721" r:id="rId2"/>
    <p:sldLayoutId id="2147483725" r:id="rId3"/>
    <p:sldLayoutId id="2147483724" r:id="rId4"/>
    <p:sldLayoutId id="2147483722" r:id="rId5"/>
    <p:sldLayoutId id="2147483723" r:id="rId6"/>
    <p:sldLayoutId id="2147483713" r:id="rId7"/>
    <p:sldLayoutId id="2147483737" r:id="rId8"/>
  </p:sldLayoutIdLst>
  <p:hf hdr="0" dt="0"/>
  <p:txStyles>
    <p:titleStyle>
      <a:lvl1pPr algn="l" defTabSz="914400" rtl="0" eaLnBrk="1" latinLnBrk="0" hangingPunct="1">
        <a:lnSpc>
          <a:spcPts val="2496"/>
        </a:lnSpc>
        <a:spcBef>
          <a:spcPct val="0"/>
        </a:spcBef>
        <a:buNone/>
        <a:defRPr sz="3200" b="0" i="0" kern="1200" spc="-150" baseline="0">
          <a:solidFill>
            <a:schemeClr val="accent1"/>
          </a:solidFill>
          <a:latin typeface="Arial Black" panose="020B0A04020102020204" pitchFamily="34" charset="0"/>
          <a:ea typeface="+mj-ea"/>
          <a:cs typeface="Arial" panose="020B0604020202020204" pitchFamily="34" charset="0"/>
        </a:defRPr>
      </a:lvl1pPr>
    </p:titleStyle>
    <p:bodyStyle>
      <a:lvl1pPr marL="0" marR="0" indent="0" algn="l" defTabSz="914400" rtl="0" eaLnBrk="1" fontAlgn="auto" latinLnBrk="0" hangingPunct="1">
        <a:lnSpc>
          <a:spcPts val="1950"/>
        </a:lnSpc>
        <a:spcBef>
          <a:spcPts val="1000"/>
        </a:spcBef>
        <a:spcAft>
          <a:spcPts val="0"/>
        </a:spcAft>
        <a:buClrTx/>
        <a:buSzTx/>
        <a:buFont typeface="Arial" panose="020B0604020202020204" pitchFamily="34" charset="0"/>
        <a:buNone/>
        <a:tabLst/>
        <a:defRPr sz="1600" b="0" i="0" kern="1200" spc="-50" baseline="0">
          <a:solidFill>
            <a:schemeClr val="accent1"/>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18000" y="1440000"/>
            <a:ext cx="7308000" cy="504000"/>
          </a:xfrm>
          <a:prstGeom prst="rect">
            <a:avLst/>
          </a:prstGeom>
        </p:spPr>
        <p:txBody>
          <a:bodyPr vert="horz" lIns="91440" tIns="45720" rIns="91440" bIns="45720" rtlCol="0" anchor="ctr">
            <a:noAutofit/>
          </a:bodyPr>
          <a:lstStyle/>
          <a:p>
            <a:pPr lvl="0"/>
            <a:r>
              <a:rPr lang="de-DE" dirty="0"/>
              <a:t>Titel hinzufügen zulässig: </a:t>
            </a:r>
            <a:br>
              <a:rPr lang="de-DE" dirty="0"/>
            </a:br>
            <a:r>
              <a:rPr lang="de-DE" dirty="0"/>
              <a:t>Arial Black 31 Pt.</a:t>
            </a:r>
            <a:endParaRPr lang="de-CH" dirty="0"/>
          </a:p>
        </p:txBody>
      </p:sp>
      <p:sp>
        <p:nvSpPr>
          <p:cNvPr id="3" name="Textplatzhalter 2"/>
          <p:cNvSpPr>
            <a:spLocks noGrp="1"/>
          </p:cNvSpPr>
          <p:nvPr>
            <p:ph type="body" idx="1"/>
          </p:nvPr>
        </p:nvSpPr>
        <p:spPr>
          <a:xfrm>
            <a:off x="918000" y="2160000"/>
            <a:ext cx="7308000" cy="3960000"/>
          </a:xfrm>
          <a:prstGeom prst="rect">
            <a:avLst/>
          </a:prstGeom>
        </p:spPr>
        <p:txBody>
          <a:bodyPr vert="horz" lIns="91440" tIns="45720" rIns="91440" bIns="45720" rtlCol="0">
            <a:normAutofit/>
          </a:bodyPr>
          <a:lstStyle/>
          <a:p>
            <a:pPr lvl="0">
              <a:buFont typeface="Arial" panose="020B0604020202020204" pitchFamily="34" charset="0"/>
              <a:buChar char="–"/>
            </a:pPr>
            <a:r>
              <a:rPr lang="de-DE" dirty="0"/>
              <a:t> Arial 31 Pt.</a:t>
            </a:r>
          </a:p>
          <a:p>
            <a:pPr lvl="1">
              <a:buFont typeface="Arial" panose="020B0604020202020204" pitchFamily="34" charset="0"/>
              <a:buChar char="–"/>
            </a:pPr>
            <a:r>
              <a:rPr lang="de-DE" dirty="0"/>
              <a:t>Arial 28 Pt.</a:t>
            </a:r>
          </a:p>
          <a:p>
            <a:pPr lvl="2">
              <a:buFont typeface="Arial" panose="020B0604020202020204" pitchFamily="34" charset="0"/>
              <a:buChar char="–"/>
            </a:pPr>
            <a:r>
              <a:rPr lang="de-DE" dirty="0"/>
              <a:t>Arial 24 Pt.</a:t>
            </a:r>
          </a:p>
          <a:p>
            <a:pPr lvl="3">
              <a:buFont typeface="Arial" panose="020B0604020202020204" pitchFamily="34" charset="0"/>
              <a:buChar char="–"/>
            </a:pPr>
            <a:r>
              <a:rPr lang="de-DE" dirty="0"/>
              <a:t>Arial 20 Pt.</a:t>
            </a:r>
          </a:p>
        </p:txBody>
      </p:sp>
      <p:sp>
        <p:nvSpPr>
          <p:cNvPr id="4" name="Datumsplatzhalter 3"/>
          <p:cNvSpPr>
            <a:spLocks noGrp="1"/>
          </p:cNvSpPr>
          <p:nvPr>
            <p:ph type="dt" sz="half" idx="2"/>
          </p:nvPr>
        </p:nvSpPr>
        <p:spPr>
          <a:xfrm>
            <a:off x="5940312" y="6356350"/>
            <a:ext cx="1440000" cy="365125"/>
          </a:xfrm>
          <a:prstGeom prst="rect">
            <a:avLst/>
          </a:prstGeom>
        </p:spPr>
        <p:txBody>
          <a:bodyPr vert="horz" lIns="91440" tIns="45720" rIns="91440" bIns="45720" rtlCol="0" anchor="ctr"/>
          <a:lstStyle>
            <a:lvl1pPr algn="ctr">
              <a:defRPr sz="1050">
                <a:solidFill>
                  <a:srgbClr val="009EE0"/>
                </a:solidFill>
                <a:latin typeface="Arial" panose="020B0604020202020204" pitchFamily="34" charset="0"/>
                <a:cs typeface="Arial" panose="020B0604020202020204" pitchFamily="34" charset="0"/>
              </a:defRPr>
            </a:lvl1pPr>
          </a:lstStyle>
          <a:p>
            <a:fld id="{8728C424-01FF-8E41-A467-A8EDA883DDBB}" type="datetime1">
              <a:rPr lang="de-CH" smtClean="0"/>
              <a:t>19.06.2023</a:t>
            </a:fld>
            <a:endParaRPr lang="de-CH"/>
          </a:p>
        </p:txBody>
      </p:sp>
      <p:sp>
        <p:nvSpPr>
          <p:cNvPr id="5" name="Fußzeilenplatzhalter 4"/>
          <p:cNvSpPr>
            <a:spLocks noGrp="1"/>
          </p:cNvSpPr>
          <p:nvPr>
            <p:ph type="ftr" sz="quarter" idx="3"/>
          </p:nvPr>
        </p:nvSpPr>
        <p:spPr>
          <a:xfrm>
            <a:off x="918000" y="6357875"/>
            <a:ext cx="4950624" cy="363600"/>
          </a:xfrm>
          <a:prstGeom prst="rect">
            <a:avLst/>
          </a:prstGeom>
        </p:spPr>
        <p:txBody>
          <a:bodyPr vert="horz" lIns="91440" tIns="45720" rIns="91440" bIns="45720" rtlCol="0" anchor="ctr"/>
          <a:lstStyle>
            <a:lvl1pPr algn="l">
              <a:defRPr sz="1050">
                <a:solidFill>
                  <a:srgbClr val="009EE0"/>
                </a:solidFill>
                <a:latin typeface="Arial" panose="020B0604020202020204" pitchFamily="34" charset="0"/>
                <a:cs typeface="Arial" panose="020B0604020202020204" pitchFamily="34" charset="0"/>
              </a:defRPr>
            </a:lvl1pPr>
          </a:lstStyle>
          <a:p>
            <a:r>
              <a:rPr lang="de-CH"/>
              <a:t>Fusszeile, Autor, Titel, zulässig: «Arial 10.5 Pt.»</a:t>
            </a:r>
            <a:endParaRPr lang="de-CH" dirty="0"/>
          </a:p>
        </p:txBody>
      </p:sp>
      <p:sp>
        <p:nvSpPr>
          <p:cNvPr id="6" name="Foliennummernplatzhalter 5"/>
          <p:cNvSpPr>
            <a:spLocks noGrp="1"/>
          </p:cNvSpPr>
          <p:nvPr>
            <p:ph type="sldNum" sz="quarter" idx="4"/>
          </p:nvPr>
        </p:nvSpPr>
        <p:spPr>
          <a:xfrm>
            <a:off x="7452000" y="6357875"/>
            <a:ext cx="774000" cy="363600"/>
          </a:xfrm>
          <a:prstGeom prst="rect">
            <a:avLst/>
          </a:prstGeom>
        </p:spPr>
        <p:txBody>
          <a:bodyPr vert="horz" lIns="91440" tIns="45720" rIns="91440" bIns="45720" rtlCol="0" anchor="ctr"/>
          <a:lstStyle>
            <a:lvl1pPr algn="l">
              <a:defRPr sz="1050">
                <a:solidFill>
                  <a:srgbClr val="009EE0"/>
                </a:solidFill>
                <a:latin typeface="Arial" panose="020B0604020202020204" pitchFamily="34" charset="0"/>
                <a:cs typeface="Arial" panose="020B0604020202020204" pitchFamily="34" charset="0"/>
              </a:defRPr>
            </a:lvl1pPr>
          </a:lstStyle>
          <a:p>
            <a:fld id="{90DFA28F-1257-47AC-A5BE-8C08E4D653C4}" type="slidenum">
              <a:rPr lang="de-CH" smtClean="0"/>
              <a:pPr/>
              <a:t>‹Nr.›</a:t>
            </a:fld>
            <a:r>
              <a:rPr lang="de-CH" dirty="0"/>
              <a:t>/x</a:t>
            </a:r>
          </a:p>
        </p:txBody>
      </p:sp>
      <p:grpSp>
        <p:nvGrpSpPr>
          <p:cNvPr id="11" name="Gruppieren 10"/>
          <p:cNvGrpSpPr/>
          <p:nvPr userDrawn="1"/>
        </p:nvGrpSpPr>
        <p:grpSpPr>
          <a:xfrm>
            <a:off x="5940000" y="846000"/>
            <a:ext cx="2178200" cy="270000"/>
            <a:chOff x="5940000" y="846000"/>
            <a:chExt cx="2178200" cy="270000"/>
          </a:xfrm>
        </p:grpSpPr>
        <p:pic>
          <p:nvPicPr>
            <p:cNvPr id="12" name="###Profile.Org.ZHLogoKl###"/>
            <p:cNvPicPr>
              <a:picLocks noChangeAspect="1"/>
            </p:cNvPicPr>
            <p:nvPr userDrawn="1"/>
          </p:nvPicPr>
          <p:blipFill>
            <a:blip r:embed="rId7" r:link="rId8" cstate="print">
              <a:extLst>
                <a:ext uri="{28A0092B-C50C-407E-A947-70E740481C1C}">
                  <a14:useLocalDpi xmlns:a14="http://schemas.microsoft.com/office/drawing/2010/main" val="0"/>
                </a:ext>
              </a:extLst>
            </a:blip>
            <a:stretch>
              <a:fillRect/>
            </a:stretch>
          </p:blipFill>
          <p:spPr>
            <a:xfrm>
              <a:off x="5940000" y="846000"/>
              <a:ext cx="270000" cy="270000"/>
            </a:xfrm>
            <a:prstGeom prst="rect">
              <a:avLst/>
            </a:prstGeom>
          </p:spPr>
        </p:pic>
        <p:sp>
          <p:nvSpPr>
            <p:cNvPr id="13" name="Textfeld 12"/>
            <p:cNvSpPr txBox="1"/>
            <p:nvPr userDrawn="1"/>
          </p:nvSpPr>
          <p:spPr>
            <a:xfrm>
              <a:off x="6318000" y="902517"/>
              <a:ext cx="1800200" cy="156966"/>
            </a:xfrm>
            <a:prstGeom prst="rect">
              <a:avLst/>
            </a:prstGeom>
            <a:noFill/>
          </p:spPr>
          <p:txBody>
            <a:bodyPr wrap="square" lIns="0" tIns="0" rIns="0" bIns="0" rtlCol="0">
              <a:spAutoFit/>
            </a:bodyPr>
            <a:lstStyle/>
            <a:p>
              <a:r>
                <a:rPr lang="de-CH" sz="1020" b="0" i="0" dirty="0">
                  <a:solidFill>
                    <a:schemeClr val="accent1"/>
                  </a:solidFill>
                  <a:latin typeface="Arial" panose="020B0604020202020204" pitchFamily="34" charset="0"/>
                  <a:cs typeface="Arial" panose="020B0604020202020204" pitchFamily="34" charset="0"/>
                </a:rPr>
                <a:t>Bildungszentrum Limmattal</a:t>
              </a:r>
            </a:p>
          </p:txBody>
        </p:sp>
      </p:grpSp>
    </p:spTree>
    <p:extLst>
      <p:ext uri="{BB962C8B-B14F-4D97-AF65-F5344CB8AC3E}">
        <p14:creationId xmlns:p14="http://schemas.microsoft.com/office/powerpoint/2010/main" val="3174793623"/>
      </p:ext>
    </p:extLst>
  </p:cSld>
  <p:clrMap bg1="lt1" tx1="dk1" bg2="lt2" tx2="dk2" accent1="accent1" accent2="accent2" accent3="accent3" accent4="accent4" accent5="accent5" accent6="accent6" hlink="hlink" folHlink="folHlink"/>
  <p:sldLayoutIdLst>
    <p:sldLayoutId id="2147483744" r:id="rId1"/>
    <p:sldLayoutId id="2147483749" r:id="rId2"/>
    <p:sldLayoutId id="2147483747" r:id="rId3"/>
    <p:sldLayoutId id="2147483748" r:id="rId4"/>
    <p:sldLayoutId id="2147483750" r:id="rId5"/>
  </p:sldLayoutIdLst>
  <p:hf hdr="0" dt="0"/>
  <p:txStyles>
    <p:titleStyle>
      <a:lvl1pPr algn="l" defTabSz="914400" rtl="0" eaLnBrk="1" latinLnBrk="0" hangingPunct="1">
        <a:lnSpc>
          <a:spcPts val="2496"/>
        </a:lnSpc>
        <a:spcBef>
          <a:spcPct val="0"/>
        </a:spcBef>
        <a:buNone/>
        <a:defRPr lang="de-CH" sz="3100" kern="1200" baseline="0" dirty="0">
          <a:solidFill>
            <a:srgbClr val="009EE0"/>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Calibri" panose="020F0502020204030204" pitchFamily="34" charset="0"/>
        <a:buChar char="-"/>
        <a:defRPr lang="de-DE" sz="3100" kern="1200" dirty="0" smtClean="0">
          <a:solidFill>
            <a:srgbClr val="009EE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lang="de-DE" sz="2800" kern="1200" dirty="0" smtClean="0">
          <a:solidFill>
            <a:srgbClr val="009EE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alibri" panose="020F0502020204030204" pitchFamily="34" charset="0"/>
        <a:buChar char="-"/>
        <a:defRPr lang="de-DE" sz="2400" kern="1200" dirty="0" smtClean="0">
          <a:solidFill>
            <a:srgbClr val="009EE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alibri" panose="020F0502020204030204" pitchFamily="34" charset="0"/>
        <a:buChar char="-"/>
        <a:defRPr lang="de-DE" sz="2000" kern="1200" dirty="0" smtClean="0">
          <a:solidFill>
            <a:srgbClr val="009EE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alibri" panose="020F0502020204030204" pitchFamily="34" charset="0"/>
        <a:buChar char="-"/>
        <a:defRPr lang="de-CH" sz="1800" kern="1200" dirty="0">
          <a:solidFill>
            <a:srgbClr val="009EE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bzdch.sharepoint.com/:b:/s/DesignThinking2023633/EWvLN2U4haNFowQ6UVxPpf4BNO1mRMKyELDXRa-Qn9If4g?e=2MWh2P"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bzdch.sharepoint.com/:b:/s/DesignThinking2023633/EYz-Cv5UzbpHo53sYCL95sYBdicpWVPkCkC5DQ6BH60soQ?e=FfStJb"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bzdch.sharepoint.com/:b:/s/DesignThinking2023633/EQrzANFkn8dFv4P5Ia6wKmwBKIshc8XzWGAC2QlUD3tB2Q?e=aDSIHe"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bzdch.sharepoint.com/:b:/s/DesignThinking2023633/Ed3RpdU5RthFh5wCu7GAq6oBUyMUSFE3PlJQPk_bqVci0g?e=IkWOhk"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hyperlink" Target="https://bzdch.sharepoint.com/:b:/s/DesignThinking2023633/ESiHp-9wIIhGqOQNNbtXAY8BHoCm4unf93UMioAYGWVDbA?e=IVSHWJ"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hyperlink" Target="https://bzdch.sharepoint.com/sites/DesignThinking2023633/_layouts/15/stream.aspx?id=%2Fsites%2FDesignThinking2023633%2FFreigegebene%20Dokumente%2FGeneral%2FBegr%C3%BCssung%20design%20thinking%5Fv%5F1%2Emp4&amp;referrer=Teams%2ETEAMS%2DWEB&amp;referrerScenario=teamsSdk%2DopenFilePreview"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bzdch.sharepoint.com/:b:/s/DesignThinking2023633/Ee5N_1Kl5bNNs-2iCytICB0BC0mRcwUd8gM9jHrqXqLQwg?e=rMdzh6"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bzdch.sharepoint.com/:b:/s/DesignThinking2023633/EdeK17TL1OxNl7IV1Anm-LsBaKprfh3Zn9HXhZF70VwGjg?e=35rGdh"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bzdch.sharepoint.com/:b:/s/DesignThinking2023633/EeV0YZTf6NdNmf9ofaUVgl4BXL8tiwVZS-KrrhatF4r50Q?e=m7ppVd"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bzdch.sharepoint.com/:b:/s/DesignThinking2023633/EblW4DhkJipGpgAmQvOQWUkBNNdzVBCbE6mdC7PTzataSQ?e=3WlKw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bzdch.sharepoint.com/:f:/s/DesignThinking2023633/El0Yc_UWHTxOkbKS1nG0QtkBj0jJI9_rbHY1p4llMacUfA?e=TsoXzC"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r>
              <a:rPr lang="de-CH" dirty="0"/>
              <a:t>Design </a:t>
            </a:r>
            <a:r>
              <a:rPr lang="de-CH" dirty="0" err="1"/>
              <a:t>Thinking</a:t>
            </a:r>
            <a:r>
              <a:rPr lang="de-CH" dirty="0"/>
              <a:t> BZLT</a:t>
            </a:r>
          </a:p>
          <a:p>
            <a:endParaRPr lang="de-CH" dirty="0"/>
          </a:p>
          <a:p>
            <a:r>
              <a:rPr lang="de-CH" dirty="0"/>
              <a:t>Herzlich Willkommen!</a:t>
            </a:r>
          </a:p>
        </p:txBody>
      </p:sp>
    </p:spTree>
    <p:extLst>
      <p:ext uri="{BB962C8B-B14F-4D97-AF65-F5344CB8AC3E}">
        <p14:creationId xmlns:p14="http://schemas.microsoft.com/office/powerpoint/2010/main" val="2617650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3AFD85-ED28-02F8-9882-1FE35F52A80C}"/>
              </a:ext>
            </a:extLst>
          </p:cNvPr>
          <p:cNvSpPr>
            <a:spLocks noGrp="1"/>
          </p:cNvSpPr>
          <p:nvPr>
            <p:ph type="title"/>
          </p:nvPr>
        </p:nvSpPr>
        <p:spPr/>
        <p:txBody>
          <a:bodyPr/>
          <a:lstStyle/>
          <a:p>
            <a:r>
              <a:rPr lang="de-DE" dirty="0"/>
              <a:t>Die Bedürfnisse dahinter</a:t>
            </a:r>
          </a:p>
        </p:txBody>
      </p:sp>
      <p:sp>
        <p:nvSpPr>
          <p:cNvPr id="3" name="Inhaltsplatzhalter 2">
            <a:extLst>
              <a:ext uri="{FF2B5EF4-FFF2-40B4-BE49-F238E27FC236}">
                <a16:creationId xmlns:a16="http://schemas.microsoft.com/office/drawing/2014/main" id="{61F0015E-1B73-E86E-5A39-F26A48120D1A}"/>
              </a:ext>
            </a:extLst>
          </p:cNvPr>
          <p:cNvSpPr>
            <a:spLocks noGrp="1"/>
          </p:cNvSpPr>
          <p:nvPr>
            <p:ph sz="quarter" idx="13"/>
          </p:nvPr>
        </p:nvSpPr>
        <p:spPr/>
        <p:txBody>
          <a:bodyPr/>
          <a:lstStyle/>
          <a:p>
            <a:r>
              <a:rPr lang="de-DE" dirty="0"/>
              <a:t>Hinter jeder Herausforderung stecken Menschen und ihre Bedürfnisse.</a:t>
            </a:r>
          </a:p>
          <a:p>
            <a:endParaRPr lang="de-DE" dirty="0"/>
          </a:p>
          <a:p>
            <a:r>
              <a:rPr lang="de-DE" dirty="0"/>
              <a:t>Entdecken wir sie!</a:t>
            </a:r>
          </a:p>
        </p:txBody>
      </p:sp>
    </p:spTree>
    <p:extLst>
      <p:ext uri="{BB962C8B-B14F-4D97-AF65-F5344CB8AC3E}">
        <p14:creationId xmlns:p14="http://schemas.microsoft.com/office/powerpoint/2010/main" val="323931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B0762-DFC4-A74F-CF76-88CE52D84987}"/>
              </a:ext>
            </a:extLst>
          </p:cNvPr>
          <p:cNvSpPr>
            <a:spLocks noGrp="1"/>
          </p:cNvSpPr>
          <p:nvPr>
            <p:ph type="title"/>
          </p:nvPr>
        </p:nvSpPr>
        <p:spPr/>
        <p:txBody>
          <a:bodyPr/>
          <a:lstStyle/>
          <a:p>
            <a:r>
              <a:rPr lang="de-DE" dirty="0"/>
              <a:t>Interviews</a:t>
            </a:r>
          </a:p>
        </p:txBody>
      </p:sp>
      <p:sp>
        <p:nvSpPr>
          <p:cNvPr id="3" name="Inhaltsplatzhalter 2">
            <a:extLst>
              <a:ext uri="{FF2B5EF4-FFF2-40B4-BE49-F238E27FC236}">
                <a16:creationId xmlns:a16="http://schemas.microsoft.com/office/drawing/2014/main" id="{6E888C02-BE7C-CF5A-50B8-43D50DAE191B}"/>
              </a:ext>
            </a:extLst>
          </p:cNvPr>
          <p:cNvSpPr>
            <a:spLocks noGrp="1"/>
          </p:cNvSpPr>
          <p:nvPr>
            <p:ph sz="quarter" idx="13"/>
          </p:nvPr>
        </p:nvSpPr>
        <p:spPr>
          <a:xfrm>
            <a:off x="917575" y="2160000"/>
            <a:ext cx="3654425" cy="3960000"/>
          </a:xfrm>
        </p:spPr>
        <p:txBody>
          <a:bodyPr>
            <a:normAutofit lnSpcReduction="10000"/>
          </a:bodyPr>
          <a:lstStyle/>
          <a:p>
            <a:pPr defTabSz="914400">
              <a:lnSpc>
                <a:spcPts val="2496"/>
              </a:lnSpc>
              <a:spcBef>
                <a:spcPct val="0"/>
              </a:spcBef>
            </a:pPr>
            <a:r>
              <a:rPr lang="de-DE" dirty="0">
                <a:latin typeface="Arial Black" panose="020B0A04020102020204" pitchFamily="34" charset="0"/>
                <a:ea typeface="+mj-ea"/>
                <a:cs typeface="+mj-cs"/>
              </a:rPr>
              <a:t>Do:</a:t>
            </a:r>
          </a:p>
          <a:p>
            <a:pPr marL="457200" indent="-457200">
              <a:buFont typeface="Symbol" pitchFamily="2" charset="2"/>
              <a:buChar char="-"/>
            </a:pPr>
            <a:r>
              <a:rPr lang="de-DE" dirty="0"/>
              <a:t>Offene Fragen</a:t>
            </a:r>
          </a:p>
          <a:p>
            <a:pPr marL="457200" indent="-457200">
              <a:buFont typeface="Symbol" pitchFamily="2" charset="2"/>
              <a:buChar char="-"/>
            </a:pPr>
            <a:r>
              <a:rPr lang="de-DE" dirty="0"/>
              <a:t>W-Fragen</a:t>
            </a:r>
          </a:p>
          <a:p>
            <a:pPr marL="457200" indent="-457200">
              <a:buFont typeface="Symbol" pitchFamily="2" charset="2"/>
              <a:buChar char="-"/>
            </a:pPr>
            <a:r>
              <a:rPr lang="de-DE" dirty="0"/>
              <a:t>Anschlussfragen</a:t>
            </a:r>
          </a:p>
          <a:p>
            <a:pPr marL="457200" indent="-457200">
              <a:buFont typeface="Symbol" pitchFamily="2" charset="2"/>
              <a:buChar char="-"/>
            </a:pPr>
            <a:r>
              <a:rPr lang="de-DE" dirty="0"/>
              <a:t>Beobachten</a:t>
            </a:r>
          </a:p>
          <a:p>
            <a:pPr marL="457200" indent="-457200">
              <a:buFont typeface="Symbol" pitchFamily="2" charset="2"/>
              <a:buChar char="-"/>
            </a:pPr>
            <a:r>
              <a:rPr lang="de-DE" dirty="0"/>
              <a:t>Notizen machen</a:t>
            </a:r>
          </a:p>
          <a:p>
            <a:br>
              <a:rPr lang="de-DE" dirty="0"/>
            </a:br>
            <a:endParaRPr lang="de-DE" dirty="0"/>
          </a:p>
        </p:txBody>
      </p:sp>
      <p:sp>
        <p:nvSpPr>
          <p:cNvPr id="4" name="Inhaltsplatzhalter 2">
            <a:extLst>
              <a:ext uri="{FF2B5EF4-FFF2-40B4-BE49-F238E27FC236}">
                <a16:creationId xmlns:a16="http://schemas.microsoft.com/office/drawing/2014/main" id="{52BA433A-686B-B5AE-520F-5367835F70A3}"/>
              </a:ext>
            </a:extLst>
          </p:cNvPr>
          <p:cNvSpPr txBox="1">
            <a:spLocks/>
          </p:cNvSpPr>
          <p:nvPr/>
        </p:nvSpPr>
        <p:spPr>
          <a:xfrm>
            <a:off x="4860032" y="2160000"/>
            <a:ext cx="3654425" cy="3960000"/>
          </a:xfrm>
          <a:prstGeom prst="rect">
            <a:avLst/>
          </a:prstGeom>
        </p:spPr>
        <p:txBody>
          <a:bodyPr vert="horz" lIns="91440" tIns="45720" rIns="91440" bIns="45720" rtlCol="0">
            <a:normAutofit fontScale="92500" lnSpcReduction="20000"/>
          </a:bodyPr>
          <a:lstStyle>
            <a:lvl1pPr marL="0" marR="0" indent="0" algn="l" defTabSz="360000" rtl="0" eaLnBrk="1" fontAlgn="auto" latinLnBrk="0" hangingPunct="1">
              <a:lnSpc>
                <a:spcPct val="100000"/>
              </a:lnSpc>
              <a:spcBef>
                <a:spcPts val="600"/>
              </a:spcBef>
              <a:spcAft>
                <a:spcPts val="0"/>
              </a:spcAft>
              <a:buClr>
                <a:schemeClr val="accent1"/>
              </a:buClr>
              <a:buSzTx/>
              <a:buFont typeface="+mj-lt"/>
              <a:buNone/>
              <a:tabLst/>
              <a:defRPr lang="de-DE" sz="3100" kern="1200">
                <a:solidFill>
                  <a:srgbClr val="009EE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alibri" panose="020F0502020204030204" pitchFamily="34" charset="0"/>
              <a:buChar char="-"/>
              <a:defRPr lang="de-DE" sz="2800" kern="1200" dirty="0" smtClean="0">
                <a:solidFill>
                  <a:srgbClr val="009EE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alibri" panose="020F0502020204030204" pitchFamily="34" charset="0"/>
              <a:buChar char="-"/>
              <a:defRPr lang="de-DE" sz="2400" kern="1200" dirty="0" smtClean="0">
                <a:solidFill>
                  <a:srgbClr val="009EE0"/>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Calibri" panose="020F0502020204030204" pitchFamily="34" charset="0"/>
              <a:buNone/>
              <a:defRPr lang="de-DE" sz="2000" kern="1200">
                <a:solidFill>
                  <a:srgbClr val="009EE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Calibri" panose="020F0502020204030204" pitchFamily="34" charset="0"/>
              <a:buChar char="-"/>
              <a:defRPr lang="de-CH" sz="1800" kern="1200" dirty="0">
                <a:solidFill>
                  <a:srgbClr val="009EE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ts val="2496"/>
              </a:lnSpc>
              <a:spcBef>
                <a:spcPct val="0"/>
              </a:spcBef>
            </a:pPr>
            <a:r>
              <a:rPr lang="de-CH" dirty="0" err="1">
                <a:latin typeface="Arial Black" panose="020B0A04020102020204" pitchFamily="34" charset="0"/>
                <a:ea typeface="+mj-ea"/>
                <a:cs typeface="+mj-cs"/>
              </a:rPr>
              <a:t>Don’t</a:t>
            </a:r>
            <a:r>
              <a:rPr lang="de-CH" dirty="0">
                <a:latin typeface="Arial Black" panose="020B0A04020102020204" pitchFamily="34" charset="0"/>
                <a:ea typeface="+mj-ea"/>
                <a:cs typeface="+mj-cs"/>
              </a:rPr>
              <a:t>:</a:t>
            </a:r>
          </a:p>
          <a:p>
            <a:pPr marL="457200" indent="-457200">
              <a:buFont typeface="Symbol" pitchFamily="2" charset="2"/>
              <a:buChar char="-"/>
            </a:pPr>
            <a:r>
              <a:rPr lang="de-CH" dirty="0"/>
              <a:t>Geschlossene Fragen</a:t>
            </a:r>
          </a:p>
          <a:p>
            <a:pPr marL="457200" indent="-457200">
              <a:buFont typeface="Symbol" pitchFamily="2" charset="2"/>
              <a:buChar char="-"/>
            </a:pPr>
            <a:r>
              <a:rPr lang="de-CH" dirty="0"/>
              <a:t>Suggestivfragen</a:t>
            </a:r>
          </a:p>
          <a:p>
            <a:pPr marL="457200" indent="-457200">
              <a:buFont typeface="Symbol" pitchFamily="2" charset="2"/>
              <a:buChar char="-"/>
            </a:pPr>
            <a:r>
              <a:rPr lang="de-CH" dirty="0"/>
              <a:t>Bewerten</a:t>
            </a:r>
          </a:p>
          <a:p>
            <a:pPr marL="457200" indent="-457200">
              <a:buFont typeface="Symbol" pitchFamily="2" charset="2"/>
              <a:buChar char="-"/>
            </a:pPr>
            <a:r>
              <a:rPr lang="de-CH" dirty="0"/>
              <a:t>Frage: Wie lösen wir Problem XY?</a:t>
            </a:r>
          </a:p>
          <a:p>
            <a:br>
              <a:rPr lang="de-CH" dirty="0"/>
            </a:br>
            <a:endParaRPr lang="de-CH" dirty="0"/>
          </a:p>
        </p:txBody>
      </p:sp>
    </p:spTree>
    <p:extLst>
      <p:ext uri="{BB962C8B-B14F-4D97-AF65-F5344CB8AC3E}">
        <p14:creationId xmlns:p14="http://schemas.microsoft.com/office/powerpoint/2010/main" val="24928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359C0-EAFC-1B61-2C3D-F3DD6A1A944F}"/>
              </a:ext>
            </a:extLst>
          </p:cNvPr>
          <p:cNvSpPr>
            <a:spLocks noGrp="1"/>
          </p:cNvSpPr>
          <p:nvPr>
            <p:ph type="title"/>
          </p:nvPr>
        </p:nvSpPr>
        <p:spPr/>
        <p:txBody>
          <a:bodyPr/>
          <a:lstStyle/>
          <a:p>
            <a:r>
              <a:rPr lang="de-DE" dirty="0"/>
              <a:t>Interview-Leitfaden</a:t>
            </a:r>
          </a:p>
        </p:txBody>
      </p:sp>
      <p:sp>
        <p:nvSpPr>
          <p:cNvPr id="3" name="Inhaltsplatzhalter 2">
            <a:extLst>
              <a:ext uri="{FF2B5EF4-FFF2-40B4-BE49-F238E27FC236}">
                <a16:creationId xmlns:a16="http://schemas.microsoft.com/office/drawing/2014/main" id="{D4AE8DBD-EBD4-6A2B-A291-E7E31A9B145C}"/>
              </a:ext>
            </a:extLst>
          </p:cNvPr>
          <p:cNvSpPr>
            <a:spLocks noGrp="1"/>
          </p:cNvSpPr>
          <p:nvPr>
            <p:ph sz="quarter" idx="13"/>
          </p:nvPr>
        </p:nvSpPr>
        <p:spPr/>
        <p:txBody>
          <a:bodyPr>
            <a:normAutofit fontScale="92500" lnSpcReduction="20000"/>
          </a:bodyPr>
          <a:lstStyle/>
          <a:p>
            <a:r>
              <a:rPr lang="de-DE" dirty="0"/>
              <a:t>1. Schreiben Sie pro Team-Mitglied zwei offene Fragen auf, mit denen Sie die Betroffenen kennenlernen könnt. </a:t>
            </a:r>
          </a:p>
          <a:p>
            <a:endParaRPr lang="de-DE" dirty="0"/>
          </a:p>
          <a:p>
            <a:r>
              <a:rPr lang="de-DE" dirty="0"/>
              <a:t>2. Sammeln Sie alle Fragen im Team und schreiben Sie einen Leitfaden für die Gespräche.</a:t>
            </a:r>
          </a:p>
          <a:p>
            <a:endParaRPr lang="de-DE" dirty="0"/>
          </a:p>
          <a:p>
            <a:r>
              <a:rPr lang="de-DE" dirty="0"/>
              <a:t>3. Überlegen Sie sich einen Eisbrecher für den Gesprächseinstieg.</a:t>
            </a:r>
          </a:p>
        </p:txBody>
      </p:sp>
    </p:spTree>
    <p:extLst>
      <p:ext uri="{BB962C8B-B14F-4D97-AF65-F5344CB8AC3E}">
        <p14:creationId xmlns:p14="http://schemas.microsoft.com/office/powerpoint/2010/main" val="3372600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408B3-8966-D538-0BD0-DD5AE525219B}"/>
              </a:ext>
            </a:extLst>
          </p:cNvPr>
          <p:cNvSpPr>
            <a:spLocks noGrp="1"/>
          </p:cNvSpPr>
          <p:nvPr>
            <p:ph type="title"/>
          </p:nvPr>
        </p:nvSpPr>
        <p:spPr/>
        <p:txBody>
          <a:bodyPr/>
          <a:lstStyle/>
          <a:p>
            <a:r>
              <a:rPr lang="de-DE" dirty="0"/>
              <a:t>Mittagspause</a:t>
            </a:r>
          </a:p>
        </p:txBody>
      </p:sp>
      <p:sp>
        <p:nvSpPr>
          <p:cNvPr id="3" name="Inhaltsplatzhalter 2">
            <a:extLst>
              <a:ext uri="{FF2B5EF4-FFF2-40B4-BE49-F238E27FC236}">
                <a16:creationId xmlns:a16="http://schemas.microsoft.com/office/drawing/2014/main" id="{94C48017-629A-9B36-0687-C81FF239D836}"/>
              </a:ext>
            </a:extLst>
          </p:cNvPr>
          <p:cNvSpPr>
            <a:spLocks noGrp="1"/>
          </p:cNvSpPr>
          <p:nvPr>
            <p:ph sz="quarter" idx="13"/>
          </p:nvPr>
        </p:nvSpPr>
        <p:spPr/>
        <p:txBody>
          <a:bodyPr/>
          <a:lstStyle/>
          <a:p>
            <a:r>
              <a:rPr lang="de-DE" dirty="0"/>
              <a:t>12:00 bis 13:00 Uhr</a:t>
            </a:r>
          </a:p>
          <a:p>
            <a:endParaRPr lang="de-DE" dirty="0"/>
          </a:p>
          <a:p>
            <a:r>
              <a:rPr lang="de-DE" dirty="0"/>
              <a:t>En </a:t>
            </a:r>
            <a:r>
              <a:rPr lang="de-DE" dirty="0" err="1"/>
              <a:t>guete</a:t>
            </a:r>
            <a:r>
              <a:rPr lang="de-DE" dirty="0"/>
              <a:t>!</a:t>
            </a:r>
          </a:p>
          <a:p>
            <a:endParaRPr lang="de-DE" dirty="0"/>
          </a:p>
        </p:txBody>
      </p:sp>
      <p:pic>
        <p:nvPicPr>
          <p:cNvPr id="5" name="Grafik 4" descr="Ein Bild, das Pommes frites, Essen, Platte, Kartoffel enthält.&#10;&#10;Automatisch generierte Beschreibung">
            <a:extLst>
              <a:ext uri="{FF2B5EF4-FFF2-40B4-BE49-F238E27FC236}">
                <a16:creationId xmlns:a16="http://schemas.microsoft.com/office/drawing/2014/main" id="{ED5E7F8F-527D-BF8C-4EC0-25D0187A4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974520"/>
            <a:ext cx="3581129" cy="2330960"/>
          </a:xfrm>
          <a:prstGeom prst="rect">
            <a:avLst/>
          </a:prstGeom>
        </p:spPr>
      </p:pic>
    </p:spTree>
    <p:extLst>
      <p:ext uri="{BB962C8B-B14F-4D97-AF65-F5344CB8AC3E}">
        <p14:creationId xmlns:p14="http://schemas.microsoft.com/office/powerpoint/2010/main" val="251005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086790-7386-A0A2-BD49-DAABD5ACF430}"/>
              </a:ext>
            </a:extLst>
          </p:cNvPr>
          <p:cNvSpPr>
            <a:spLocks noGrp="1"/>
          </p:cNvSpPr>
          <p:nvPr>
            <p:ph type="title"/>
          </p:nvPr>
        </p:nvSpPr>
        <p:spPr/>
        <p:txBody>
          <a:bodyPr/>
          <a:lstStyle/>
          <a:p>
            <a:r>
              <a:rPr lang="de-DE" dirty="0"/>
              <a:t>Testinterview</a:t>
            </a:r>
          </a:p>
        </p:txBody>
      </p:sp>
      <p:sp>
        <p:nvSpPr>
          <p:cNvPr id="3" name="Inhaltsplatzhalter 2">
            <a:extLst>
              <a:ext uri="{FF2B5EF4-FFF2-40B4-BE49-F238E27FC236}">
                <a16:creationId xmlns:a16="http://schemas.microsoft.com/office/drawing/2014/main" id="{87D295D1-F65E-9241-3016-BFE6F429A858}"/>
              </a:ext>
            </a:extLst>
          </p:cNvPr>
          <p:cNvSpPr>
            <a:spLocks noGrp="1"/>
          </p:cNvSpPr>
          <p:nvPr>
            <p:ph sz="quarter" idx="13"/>
          </p:nvPr>
        </p:nvSpPr>
        <p:spPr/>
        <p:txBody>
          <a:bodyPr>
            <a:normAutofit lnSpcReduction="10000"/>
          </a:bodyPr>
          <a:lstStyle/>
          <a:p>
            <a:r>
              <a:rPr lang="de-DE" dirty="0"/>
              <a:t>1. Teilen Sie sich in Zweiergruppen auf.</a:t>
            </a:r>
          </a:p>
          <a:p>
            <a:r>
              <a:rPr lang="de-DE" dirty="0"/>
              <a:t>2. Testen Sie Ihr Interview einmal im Feld und treffen Sie sich nochmals im Team, um Ihren Leitfaden zu verbessern. </a:t>
            </a:r>
          </a:p>
          <a:p>
            <a:r>
              <a:rPr lang="de-DE" dirty="0"/>
              <a:t>3. Wenn Sie zufrieden sind, dann führen Sie Ihre Interviews in Zweiergruppen im Feld (Ziel: 10-20 Interviews pro Team)</a:t>
            </a:r>
          </a:p>
          <a:p>
            <a:endParaRPr lang="de-DE" dirty="0"/>
          </a:p>
        </p:txBody>
      </p:sp>
    </p:spTree>
    <p:extLst>
      <p:ext uri="{BB962C8B-B14F-4D97-AF65-F5344CB8AC3E}">
        <p14:creationId xmlns:p14="http://schemas.microsoft.com/office/powerpoint/2010/main" val="737170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B81FD-06C5-2B04-50A1-118FD05A68DE}"/>
              </a:ext>
            </a:extLst>
          </p:cNvPr>
          <p:cNvSpPr>
            <a:spLocks noGrp="1"/>
          </p:cNvSpPr>
          <p:nvPr>
            <p:ph type="title"/>
          </p:nvPr>
        </p:nvSpPr>
        <p:spPr/>
        <p:txBody>
          <a:bodyPr/>
          <a:lstStyle/>
          <a:p>
            <a:r>
              <a:rPr lang="de-DE" dirty="0"/>
              <a:t>Interviews im Feld</a:t>
            </a:r>
          </a:p>
        </p:txBody>
      </p:sp>
      <p:sp>
        <p:nvSpPr>
          <p:cNvPr id="3" name="Inhaltsplatzhalter 2">
            <a:extLst>
              <a:ext uri="{FF2B5EF4-FFF2-40B4-BE49-F238E27FC236}">
                <a16:creationId xmlns:a16="http://schemas.microsoft.com/office/drawing/2014/main" id="{F8382267-43E5-9205-5E86-CB6C50203331}"/>
              </a:ext>
            </a:extLst>
          </p:cNvPr>
          <p:cNvSpPr>
            <a:spLocks noGrp="1"/>
          </p:cNvSpPr>
          <p:nvPr>
            <p:ph sz="quarter" idx="13"/>
          </p:nvPr>
        </p:nvSpPr>
        <p:spPr/>
        <p:txBody>
          <a:bodyPr>
            <a:normAutofit lnSpcReduction="10000"/>
          </a:bodyPr>
          <a:lstStyle/>
          <a:p>
            <a:r>
              <a:rPr lang="de-DE" dirty="0"/>
              <a:t>Interviews durchführen inkl. Pause (ca. 10 Minuten)</a:t>
            </a:r>
          </a:p>
          <a:p>
            <a:endParaRPr lang="de-DE" dirty="0"/>
          </a:p>
          <a:p>
            <a:r>
              <a:rPr lang="de-DE" dirty="0"/>
              <a:t>10-20 Personen befragen, Notizen machen und Skizzieren (1 Interview pro „Vorlage Interview Tag 1“)</a:t>
            </a:r>
          </a:p>
          <a:p>
            <a:endParaRPr lang="de-DE" dirty="0"/>
          </a:p>
          <a:p>
            <a:r>
              <a:rPr lang="de-DE" dirty="0"/>
              <a:t>Treffpunkt wieder hier: 14:40 Uhr</a:t>
            </a:r>
          </a:p>
        </p:txBody>
      </p:sp>
      <p:sp>
        <p:nvSpPr>
          <p:cNvPr id="4" name="Interaktive Schaltfläche: Dokument 3">
            <a:hlinkClick r:id="rId3" highlightClick="1"/>
            <a:extLst>
              <a:ext uri="{FF2B5EF4-FFF2-40B4-BE49-F238E27FC236}">
                <a16:creationId xmlns:a16="http://schemas.microsoft.com/office/drawing/2014/main" id="{455651B9-91D6-5896-9CE1-7474AE530F25}"/>
              </a:ext>
            </a:extLst>
          </p:cNvPr>
          <p:cNvSpPr/>
          <p:nvPr/>
        </p:nvSpPr>
        <p:spPr>
          <a:xfrm>
            <a:off x="7956376" y="3671948"/>
            <a:ext cx="936104" cy="936104"/>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23472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CE90D-BD25-AF13-D2DE-B628D430B079}"/>
              </a:ext>
            </a:extLst>
          </p:cNvPr>
          <p:cNvSpPr>
            <a:spLocks noGrp="1"/>
          </p:cNvSpPr>
          <p:nvPr>
            <p:ph type="title"/>
          </p:nvPr>
        </p:nvSpPr>
        <p:spPr/>
        <p:txBody>
          <a:bodyPr/>
          <a:lstStyle/>
          <a:p>
            <a:r>
              <a:rPr lang="de-DE" dirty="0"/>
              <a:t>Entpacken</a:t>
            </a:r>
          </a:p>
        </p:txBody>
      </p:sp>
      <p:sp>
        <p:nvSpPr>
          <p:cNvPr id="3" name="Inhaltsplatzhalter 2">
            <a:extLst>
              <a:ext uri="{FF2B5EF4-FFF2-40B4-BE49-F238E27FC236}">
                <a16:creationId xmlns:a16="http://schemas.microsoft.com/office/drawing/2014/main" id="{6E94BBA5-3D7D-B16E-C929-5D58E05395A9}"/>
              </a:ext>
            </a:extLst>
          </p:cNvPr>
          <p:cNvSpPr>
            <a:spLocks noGrp="1"/>
          </p:cNvSpPr>
          <p:nvPr>
            <p:ph sz="quarter" idx="13"/>
          </p:nvPr>
        </p:nvSpPr>
        <p:spPr/>
        <p:txBody>
          <a:bodyPr/>
          <a:lstStyle/>
          <a:p>
            <a:r>
              <a:rPr lang="de-DE" dirty="0"/>
              <a:t>Alle zusammen: Teilen Sie Ihre Erlebnisse bei den Interviews!</a:t>
            </a:r>
          </a:p>
          <a:p>
            <a:endParaRPr lang="de-DE" dirty="0"/>
          </a:p>
          <a:p>
            <a:r>
              <a:rPr lang="de-DE" dirty="0"/>
              <a:t>Im Team: Teilen Sie Ihre Erkenntnisse aus den Interviews!</a:t>
            </a:r>
          </a:p>
        </p:txBody>
      </p:sp>
      <p:pic>
        <p:nvPicPr>
          <p:cNvPr id="5" name="Grafik 4" descr="Ein Bild, das Boden, Wand, Im Haus, Mobiliar enthält.&#10;&#10;Automatisch generierte Beschreibung">
            <a:extLst>
              <a:ext uri="{FF2B5EF4-FFF2-40B4-BE49-F238E27FC236}">
                <a16:creationId xmlns:a16="http://schemas.microsoft.com/office/drawing/2014/main" id="{5E8F816E-39B1-354D-D773-272DC7868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821" y="4382823"/>
            <a:ext cx="3059497" cy="1953177"/>
          </a:xfrm>
          <a:prstGeom prst="rect">
            <a:avLst/>
          </a:prstGeom>
        </p:spPr>
      </p:pic>
    </p:spTree>
    <p:extLst>
      <p:ext uri="{BB962C8B-B14F-4D97-AF65-F5344CB8AC3E}">
        <p14:creationId xmlns:p14="http://schemas.microsoft.com/office/powerpoint/2010/main" val="123551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2F450A-CB1E-BA70-EDC9-E2CBAE62E2AB}"/>
              </a:ext>
            </a:extLst>
          </p:cNvPr>
          <p:cNvSpPr>
            <a:spLocks noGrp="1"/>
          </p:cNvSpPr>
          <p:nvPr>
            <p:ph type="title"/>
          </p:nvPr>
        </p:nvSpPr>
        <p:spPr/>
        <p:txBody>
          <a:bodyPr/>
          <a:lstStyle/>
          <a:p>
            <a:r>
              <a:rPr lang="de-DE" dirty="0"/>
              <a:t>Persona</a:t>
            </a:r>
          </a:p>
        </p:txBody>
      </p:sp>
      <p:sp>
        <p:nvSpPr>
          <p:cNvPr id="3" name="Inhaltsplatzhalter 2">
            <a:extLst>
              <a:ext uri="{FF2B5EF4-FFF2-40B4-BE49-F238E27FC236}">
                <a16:creationId xmlns:a16="http://schemas.microsoft.com/office/drawing/2014/main" id="{A4E7B610-68CE-7C6D-FAFF-9CA3AF6DFBC3}"/>
              </a:ext>
            </a:extLst>
          </p:cNvPr>
          <p:cNvSpPr>
            <a:spLocks noGrp="1"/>
          </p:cNvSpPr>
          <p:nvPr>
            <p:ph sz="quarter" idx="13"/>
          </p:nvPr>
        </p:nvSpPr>
        <p:spPr>
          <a:xfrm>
            <a:off x="917575" y="2160000"/>
            <a:ext cx="3294385" cy="3960000"/>
          </a:xfrm>
        </p:spPr>
        <p:txBody>
          <a:bodyPr/>
          <a:lstStyle/>
          <a:p>
            <a:r>
              <a:rPr lang="de-DE" dirty="0"/>
              <a:t>= erfundene, typische, glaubwürdige Person, </a:t>
            </a:r>
          </a:p>
          <a:p>
            <a:r>
              <a:rPr lang="de-DE" dirty="0"/>
              <a:t>die von der Herausforderung betroffen ist</a:t>
            </a:r>
          </a:p>
          <a:p>
            <a:endParaRPr lang="de-DE" dirty="0"/>
          </a:p>
        </p:txBody>
      </p:sp>
      <p:pic>
        <p:nvPicPr>
          <p:cNvPr id="5" name="Grafik 4" descr="Ein Bild, das Person, Mann, rot enthält.&#10;&#10;Automatisch generierte Beschreibung">
            <a:extLst>
              <a:ext uri="{FF2B5EF4-FFF2-40B4-BE49-F238E27FC236}">
                <a16:creationId xmlns:a16="http://schemas.microsoft.com/office/drawing/2014/main" id="{3C1DDF4B-956C-37FE-72B7-7E3B840DB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822" y="2160000"/>
            <a:ext cx="1499954" cy="1969914"/>
          </a:xfrm>
          <a:prstGeom prst="rect">
            <a:avLst/>
          </a:prstGeom>
        </p:spPr>
      </p:pic>
      <p:pic>
        <p:nvPicPr>
          <p:cNvPr id="13" name="Grafik 12" descr="Ein Bild, das draußen, Person, Straße, Stadt enthält.&#10;&#10;Automatisch generierte Beschreibung">
            <a:extLst>
              <a:ext uri="{FF2B5EF4-FFF2-40B4-BE49-F238E27FC236}">
                <a16:creationId xmlns:a16="http://schemas.microsoft.com/office/drawing/2014/main" id="{ACA3A0EE-E01B-95D8-6A10-36E368DE6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213" y="4269824"/>
            <a:ext cx="2377059" cy="1773924"/>
          </a:xfrm>
          <a:prstGeom prst="rect">
            <a:avLst/>
          </a:prstGeom>
        </p:spPr>
      </p:pic>
      <p:pic>
        <p:nvPicPr>
          <p:cNvPr id="15" name="Grafik 14" descr="Ein Bild, das Wand, Person, Im Haus, Mann enthält.&#10;&#10;Automatisch generierte Beschreibung">
            <a:extLst>
              <a:ext uri="{FF2B5EF4-FFF2-40B4-BE49-F238E27FC236}">
                <a16:creationId xmlns:a16="http://schemas.microsoft.com/office/drawing/2014/main" id="{2203B628-E55D-9F71-E8F0-1FD6F7E57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9525" y="4129914"/>
            <a:ext cx="1769811" cy="1753914"/>
          </a:xfrm>
          <a:prstGeom prst="rect">
            <a:avLst/>
          </a:prstGeom>
        </p:spPr>
      </p:pic>
      <p:pic>
        <p:nvPicPr>
          <p:cNvPr id="17" name="Grafik 16" descr="Ein Bild, das Person, Mann, Fenster enthält.&#10;&#10;Automatisch generierte Beschreibung">
            <a:extLst>
              <a:ext uri="{FF2B5EF4-FFF2-40B4-BE49-F238E27FC236}">
                <a16:creationId xmlns:a16="http://schemas.microsoft.com/office/drawing/2014/main" id="{22BFD2A1-EBA4-01D0-237A-CDA4D6CB31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7638" y="2219950"/>
            <a:ext cx="2667815" cy="1773924"/>
          </a:xfrm>
          <a:prstGeom prst="rect">
            <a:avLst/>
          </a:prstGeom>
        </p:spPr>
      </p:pic>
      <p:sp>
        <p:nvSpPr>
          <p:cNvPr id="4" name="Interaktive Schaltfläche: Dokument 3">
            <a:hlinkClick r:id="rId7" highlightClick="1"/>
            <a:extLst>
              <a:ext uri="{FF2B5EF4-FFF2-40B4-BE49-F238E27FC236}">
                <a16:creationId xmlns:a16="http://schemas.microsoft.com/office/drawing/2014/main" id="{4A09A7B7-A7BE-5419-73D5-264D0185B565}"/>
              </a:ext>
            </a:extLst>
          </p:cNvPr>
          <p:cNvSpPr/>
          <p:nvPr/>
        </p:nvSpPr>
        <p:spPr>
          <a:xfrm>
            <a:off x="3421383" y="3594584"/>
            <a:ext cx="720080" cy="675240"/>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6168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4D4CA-B796-2F45-4F31-5687138063E1}"/>
              </a:ext>
            </a:extLst>
          </p:cNvPr>
          <p:cNvSpPr>
            <a:spLocks noGrp="1"/>
          </p:cNvSpPr>
          <p:nvPr>
            <p:ph type="title"/>
          </p:nvPr>
        </p:nvSpPr>
        <p:spPr/>
        <p:txBody>
          <a:bodyPr/>
          <a:lstStyle/>
          <a:p>
            <a:r>
              <a:rPr lang="de-DE" dirty="0"/>
              <a:t>Beispiel Persona</a:t>
            </a:r>
          </a:p>
        </p:txBody>
      </p:sp>
      <p:pic>
        <p:nvPicPr>
          <p:cNvPr id="7" name="Grafik 6" descr="Ein Bild, das Text enthält.&#10;&#10;Automatisch generierte Beschreibung">
            <a:extLst>
              <a:ext uri="{FF2B5EF4-FFF2-40B4-BE49-F238E27FC236}">
                <a16:creationId xmlns:a16="http://schemas.microsoft.com/office/drawing/2014/main" id="{45958450-3F3C-F791-24B1-F72F9556E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13" y="1944000"/>
            <a:ext cx="8656774" cy="4581344"/>
          </a:xfrm>
          <a:prstGeom prst="rect">
            <a:avLst/>
          </a:prstGeom>
        </p:spPr>
      </p:pic>
      <p:sp>
        <p:nvSpPr>
          <p:cNvPr id="8" name="Textfeld 7">
            <a:extLst>
              <a:ext uri="{FF2B5EF4-FFF2-40B4-BE49-F238E27FC236}">
                <a16:creationId xmlns:a16="http://schemas.microsoft.com/office/drawing/2014/main" id="{D2171A6D-8275-52F5-76C0-55C739B7CEAE}"/>
              </a:ext>
            </a:extLst>
          </p:cNvPr>
          <p:cNvSpPr txBox="1"/>
          <p:nvPr/>
        </p:nvSpPr>
        <p:spPr>
          <a:xfrm>
            <a:off x="4139952" y="6336000"/>
            <a:ext cx="4445663" cy="369332"/>
          </a:xfrm>
          <a:prstGeom prst="rect">
            <a:avLst/>
          </a:prstGeom>
          <a:noFill/>
        </p:spPr>
        <p:txBody>
          <a:bodyPr wrap="square" rtlCol="0">
            <a:spAutoFit/>
          </a:bodyPr>
          <a:lstStyle/>
          <a:p>
            <a:r>
              <a:rPr lang="de-DE" dirty="0">
                <a:solidFill>
                  <a:srgbClr val="009EE0"/>
                </a:solidFill>
                <a:latin typeface="Arial" panose="020B0604020202020204" pitchFamily="34" charset="0"/>
                <a:cs typeface="Arial" panose="020B0604020202020204" pitchFamily="34" charset="0"/>
              </a:rPr>
              <a:t>Quelle: LUDENSFABER/INNOROOKIE</a:t>
            </a:r>
          </a:p>
        </p:txBody>
      </p:sp>
    </p:spTree>
    <p:extLst>
      <p:ext uri="{BB962C8B-B14F-4D97-AF65-F5344CB8AC3E}">
        <p14:creationId xmlns:p14="http://schemas.microsoft.com/office/powerpoint/2010/main" val="1488881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A1F191-F29E-3668-B52C-C1D08D78E45D}"/>
              </a:ext>
            </a:extLst>
          </p:cNvPr>
          <p:cNvSpPr>
            <a:spLocks noGrp="1"/>
          </p:cNvSpPr>
          <p:nvPr>
            <p:ph type="title"/>
          </p:nvPr>
        </p:nvSpPr>
        <p:spPr>
          <a:xfrm>
            <a:off x="918000" y="1440000"/>
            <a:ext cx="7470424" cy="504000"/>
          </a:xfrm>
        </p:spPr>
        <p:txBody>
          <a:bodyPr/>
          <a:lstStyle/>
          <a:p>
            <a:r>
              <a:rPr lang="de-DE" dirty="0"/>
              <a:t>Problemstellung</a:t>
            </a:r>
          </a:p>
        </p:txBody>
      </p:sp>
      <p:sp>
        <p:nvSpPr>
          <p:cNvPr id="3" name="Inhaltsplatzhalter 2">
            <a:extLst>
              <a:ext uri="{FF2B5EF4-FFF2-40B4-BE49-F238E27FC236}">
                <a16:creationId xmlns:a16="http://schemas.microsoft.com/office/drawing/2014/main" id="{6F4FC98F-E3CE-F653-6E37-F17C0696A21E}"/>
              </a:ext>
            </a:extLst>
          </p:cNvPr>
          <p:cNvSpPr>
            <a:spLocks noGrp="1"/>
          </p:cNvSpPr>
          <p:nvPr>
            <p:ph sz="quarter" idx="13"/>
          </p:nvPr>
        </p:nvSpPr>
        <p:spPr/>
        <p:txBody>
          <a:bodyPr/>
          <a:lstStyle/>
          <a:p>
            <a:r>
              <a:rPr lang="de-DE" dirty="0"/>
              <a:t>Bringen Sie in der Problemstellung Ihre Erkenntnisse auf den Punkt. ¨</a:t>
            </a:r>
          </a:p>
          <a:p>
            <a:endParaRPr lang="de-DE" dirty="0"/>
          </a:p>
          <a:p>
            <a:r>
              <a:rPr lang="de-DE" dirty="0"/>
              <a:t>Die Problemstellung ist Ihre Team-Challenge, die Sie am Tag 2 lösen möchten.</a:t>
            </a:r>
          </a:p>
        </p:txBody>
      </p:sp>
      <p:sp>
        <p:nvSpPr>
          <p:cNvPr id="4" name="Interaktive Schaltfläche: Dokument 3">
            <a:hlinkClick r:id="rId3" highlightClick="1"/>
            <a:extLst>
              <a:ext uri="{FF2B5EF4-FFF2-40B4-BE49-F238E27FC236}">
                <a16:creationId xmlns:a16="http://schemas.microsoft.com/office/drawing/2014/main" id="{2D9DFCE9-5A76-652A-7EED-3A5435FA3C48}"/>
              </a:ext>
            </a:extLst>
          </p:cNvPr>
          <p:cNvSpPr/>
          <p:nvPr/>
        </p:nvSpPr>
        <p:spPr>
          <a:xfrm>
            <a:off x="7433487" y="5021956"/>
            <a:ext cx="792088" cy="792088"/>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933919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F13CF-4124-B2DA-2480-BA7F02301A51}"/>
              </a:ext>
            </a:extLst>
          </p:cNvPr>
          <p:cNvSpPr>
            <a:spLocks noGrp="1"/>
          </p:cNvSpPr>
          <p:nvPr>
            <p:ph type="title"/>
          </p:nvPr>
        </p:nvSpPr>
        <p:spPr/>
        <p:txBody>
          <a:bodyPr/>
          <a:lstStyle/>
          <a:p>
            <a:r>
              <a:rPr lang="de-DE" dirty="0"/>
              <a:t>Intro</a:t>
            </a:r>
          </a:p>
        </p:txBody>
      </p:sp>
      <p:sp>
        <p:nvSpPr>
          <p:cNvPr id="3" name="Inhaltsplatzhalter 2">
            <a:extLst>
              <a:ext uri="{FF2B5EF4-FFF2-40B4-BE49-F238E27FC236}">
                <a16:creationId xmlns:a16="http://schemas.microsoft.com/office/drawing/2014/main" id="{9DA4A78F-F071-E68E-8268-E7B93CF6A606}"/>
              </a:ext>
            </a:extLst>
          </p:cNvPr>
          <p:cNvSpPr>
            <a:spLocks noGrp="1"/>
          </p:cNvSpPr>
          <p:nvPr>
            <p:ph sz="quarter" idx="13"/>
          </p:nvPr>
        </p:nvSpPr>
        <p:spPr/>
        <p:txBody>
          <a:bodyPr>
            <a:normAutofit fontScale="77500" lnSpcReduction="20000"/>
          </a:bodyPr>
          <a:lstStyle/>
          <a:p>
            <a:r>
              <a:rPr lang="de-DE" sz="2700" dirty="0">
                <a:latin typeface="Arial Black" panose="020B0A04020102020204" pitchFamily="34" charset="0"/>
                <a:ea typeface="+mj-ea"/>
                <a:cs typeface="+mj-cs"/>
              </a:rPr>
              <a:t>Wieso machen wir das?</a:t>
            </a:r>
          </a:p>
          <a:p>
            <a:pPr marL="457200" indent="-457200">
              <a:buFont typeface="Symbol" pitchFamily="2" charset="2"/>
              <a:buChar char="-"/>
            </a:pPr>
            <a:r>
              <a:rPr lang="de-DE" dirty="0"/>
              <a:t>Förderung der 4-K (Kreativität, Kooperation, Kommunikation, kritisches Denken)</a:t>
            </a:r>
          </a:p>
          <a:p>
            <a:pPr marL="457200" indent="-457200">
              <a:buFont typeface="Symbol" pitchFamily="2" charset="2"/>
              <a:buChar char="-"/>
            </a:pPr>
            <a:r>
              <a:rPr lang="de-DE" dirty="0"/>
              <a:t>Erleben einer weltbekannten Innovationsmethode</a:t>
            </a:r>
          </a:p>
          <a:p>
            <a:pPr marL="457200" indent="-457200">
              <a:buFont typeface="Symbol" pitchFamily="2" charset="2"/>
              <a:buChar char="-"/>
            </a:pPr>
            <a:r>
              <a:rPr lang="de-DE" dirty="0"/>
              <a:t>Stärkung der Selbstwirksamkeit</a:t>
            </a:r>
          </a:p>
          <a:p>
            <a:endParaRPr lang="de-DE" dirty="0"/>
          </a:p>
          <a:p>
            <a:r>
              <a:rPr lang="de-DE" sz="2700" dirty="0">
                <a:latin typeface="Arial Black" panose="020B0A04020102020204" pitchFamily="34" charset="0"/>
                <a:ea typeface="+mj-ea"/>
                <a:cs typeface="+mj-cs"/>
              </a:rPr>
              <a:t>Was bringt es Ihnen?</a:t>
            </a:r>
          </a:p>
          <a:p>
            <a:pPr marL="457200" indent="-457200">
              <a:buFont typeface="Symbol" pitchFamily="2" charset="2"/>
              <a:buChar char="-"/>
            </a:pPr>
            <a:r>
              <a:rPr lang="de-DE" dirty="0"/>
              <a:t>Gefragte Kompetenzen auf dem Markt</a:t>
            </a:r>
          </a:p>
          <a:p>
            <a:pPr marL="457200" indent="-457200">
              <a:buFont typeface="Symbol" pitchFamily="2" charset="2"/>
              <a:buChar char="-"/>
            </a:pPr>
            <a:r>
              <a:rPr lang="de-DE" dirty="0"/>
              <a:t>Nach 2 Tagen: </a:t>
            </a:r>
            <a:r>
              <a:rPr lang="de-DE"/>
              <a:t>Zertifikat für Ihre </a:t>
            </a:r>
            <a:r>
              <a:rPr lang="de-DE" dirty="0"/>
              <a:t>Bewerbungsunterlagen</a:t>
            </a:r>
          </a:p>
        </p:txBody>
      </p:sp>
    </p:spTree>
    <p:extLst>
      <p:ext uri="{BB962C8B-B14F-4D97-AF65-F5344CB8AC3E}">
        <p14:creationId xmlns:p14="http://schemas.microsoft.com/office/powerpoint/2010/main" val="387247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64BD6E-0A00-D652-04A1-33385CF411A9}"/>
              </a:ext>
            </a:extLst>
          </p:cNvPr>
          <p:cNvSpPr>
            <a:spLocks noGrp="1"/>
          </p:cNvSpPr>
          <p:nvPr>
            <p:ph type="title"/>
          </p:nvPr>
        </p:nvSpPr>
        <p:spPr/>
        <p:txBody>
          <a:bodyPr/>
          <a:lstStyle/>
          <a:p>
            <a:r>
              <a:rPr lang="de-DE" dirty="0"/>
              <a:t>Teilen</a:t>
            </a:r>
          </a:p>
        </p:txBody>
      </p:sp>
      <p:sp>
        <p:nvSpPr>
          <p:cNvPr id="3" name="Inhaltsplatzhalter 2">
            <a:extLst>
              <a:ext uri="{FF2B5EF4-FFF2-40B4-BE49-F238E27FC236}">
                <a16:creationId xmlns:a16="http://schemas.microsoft.com/office/drawing/2014/main" id="{15C345FA-B496-9BAA-5488-C22D679F96EC}"/>
              </a:ext>
            </a:extLst>
          </p:cNvPr>
          <p:cNvSpPr>
            <a:spLocks noGrp="1"/>
          </p:cNvSpPr>
          <p:nvPr>
            <p:ph sz="quarter" idx="13"/>
          </p:nvPr>
        </p:nvSpPr>
        <p:spPr>
          <a:xfrm>
            <a:off x="917575" y="2160000"/>
            <a:ext cx="3967365" cy="3960000"/>
          </a:xfrm>
        </p:spPr>
        <p:txBody>
          <a:bodyPr/>
          <a:lstStyle/>
          <a:p>
            <a:r>
              <a:rPr lang="de-DE" dirty="0"/>
              <a:t>1. Haupterkenntnisse aus Interviews</a:t>
            </a:r>
          </a:p>
          <a:p>
            <a:r>
              <a:rPr lang="de-DE" dirty="0"/>
              <a:t>2. Persona</a:t>
            </a:r>
          </a:p>
          <a:p>
            <a:r>
              <a:rPr lang="de-DE" dirty="0"/>
              <a:t>3. Problemstellung</a:t>
            </a:r>
          </a:p>
          <a:p>
            <a:endParaRPr lang="de-DE" dirty="0"/>
          </a:p>
          <a:p>
            <a:r>
              <a:rPr lang="de-DE" dirty="0"/>
              <a:t>3min/Team!</a:t>
            </a:r>
          </a:p>
        </p:txBody>
      </p:sp>
    </p:spTree>
    <p:extLst>
      <p:ext uri="{BB962C8B-B14F-4D97-AF65-F5344CB8AC3E}">
        <p14:creationId xmlns:p14="http://schemas.microsoft.com/office/powerpoint/2010/main" val="3184228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B9D5D-DD13-1C13-8AA4-92C9EB614FAE}"/>
              </a:ext>
            </a:extLst>
          </p:cNvPr>
          <p:cNvSpPr>
            <a:spLocks noGrp="1"/>
          </p:cNvSpPr>
          <p:nvPr>
            <p:ph type="title"/>
          </p:nvPr>
        </p:nvSpPr>
        <p:spPr/>
        <p:txBody>
          <a:bodyPr/>
          <a:lstStyle/>
          <a:p>
            <a:r>
              <a:rPr lang="de-DE" dirty="0"/>
              <a:t>Feedback – 4 Erfolgsfaktoren</a:t>
            </a:r>
          </a:p>
        </p:txBody>
      </p:sp>
      <p:sp>
        <p:nvSpPr>
          <p:cNvPr id="3" name="Inhaltsplatzhalter 2">
            <a:extLst>
              <a:ext uri="{FF2B5EF4-FFF2-40B4-BE49-F238E27FC236}">
                <a16:creationId xmlns:a16="http://schemas.microsoft.com/office/drawing/2014/main" id="{00BC28A2-C19A-B64C-25F8-662180C71046}"/>
              </a:ext>
            </a:extLst>
          </p:cNvPr>
          <p:cNvSpPr>
            <a:spLocks noGrp="1"/>
          </p:cNvSpPr>
          <p:nvPr>
            <p:ph sz="quarter" idx="13"/>
          </p:nvPr>
        </p:nvSpPr>
        <p:spPr/>
        <p:txBody>
          <a:bodyPr/>
          <a:lstStyle/>
          <a:p>
            <a:pPr marL="514350" indent="-514350">
              <a:buFont typeface="+mj-lt"/>
              <a:buAutoNum type="arabicPeriod"/>
            </a:pPr>
            <a:r>
              <a:rPr lang="de-DE" dirty="0"/>
              <a:t>Feedback ist ein Geschenk </a:t>
            </a:r>
          </a:p>
          <a:p>
            <a:pPr marL="514350" indent="-514350">
              <a:buFont typeface="+mj-lt"/>
              <a:buAutoNum type="arabicPeriod"/>
            </a:pPr>
            <a:r>
              <a:rPr lang="de-DE" dirty="0"/>
              <a:t>Verwende "Ich"-Botschaften </a:t>
            </a:r>
          </a:p>
          <a:p>
            <a:pPr marL="514350" indent="-514350">
              <a:buFont typeface="+mj-lt"/>
              <a:buAutoNum type="arabicPeriod"/>
            </a:pPr>
            <a:r>
              <a:rPr lang="de-DE" dirty="0"/>
              <a:t>Bestärke Positives mit </a:t>
            </a:r>
            <a:r>
              <a:rPr lang="de-DE" dirty="0">
                <a:solidFill>
                  <a:schemeClr val="bg2"/>
                </a:solidFill>
              </a:rPr>
              <a:t>grünem Feedback</a:t>
            </a:r>
            <a:r>
              <a:rPr lang="de-DE" dirty="0"/>
              <a:t> </a:t>
            </a:r>
          </a:p>
          <a:p>
            <a:pPr marL="514350" indent="-514350">
              <a:buFont typeface="+mj-lt"/>
              <a:buAutoNum type="arabicPeriod"/>
            </a:pPr>
            <a:r>
              <a:rPr lang="de-DE" dirty="0"/>
              <a:t>Hilf, die Idee mit </a:t>
            </a:r>
            <a:r>
              <a:rPr lang="de-DE" dirty="0">
                <a:solidFill>
                  <a:srgbClr val="FF0000"/>
                </a:solidFill>
              </a:rPr>
              <a:t>rotem Feedback </a:t>
            </a:r>
            <a:r>
              <a:rPr lang="de-DE" dirty="0"/>
              <a:t>zu verbessern (z.B. Was ist die nächste Frage, die dich wunder nimmt?)</a:t>
            </a:r>
          </a:p>
        </p:txBody>
      </p:sp>
      <p:sp>
        <p:nvSpPr>
          <p:cNvPr id="5" name="Textfeld 4">
            <a:extLst>
              <a:ext uri="{FF2B5EF4-FFF2-40B4-BE49-F238E27FC236}">
                <a16:creationId xmlns:a16="http://schemas.microsoft.com/office/drawing/2014/main" id="{42ECA627-F48A-1476-EC2D-C6B864C57B94}"/>
              </a:ext>
            </a:extLst>
          </p:cNvPr>
          <p:cNvSpPr txBox="1"/>
          <p:nvPr/>
        </p:nvSpPr>
        <p:spPr>
          <a:xfrm>
            <a:off x="4139952" y="6336000"/>
            <a:ext cx="4445663" cy="369332"/>
          </a:xfrm>
          <a:prstGeom prst="rect">
            <a:avLst/>
          </a:prstGeom>
          <a:noFill/>
        </p:spPr>
        <p:txBody>
          <a:bodyPr wrap="square" rtlCol="0">
            <a:spAutoFit/>
          </a:bodyPr>
          <a:lstStyle/>
          <a:p>
            <a:r>
              <a:rPr lang="de-DE" dirty="0">
                <a:solidFill>
                  <a:srgbClr val="009EE0"/>
                </a:solidFill>
                <a:latin typeface="Arial" panose="020B0604020202020204" pitchFamily="34" charset="0"/>
                <a:cs typeface="Arial" panose="020B0604020202020204" pitchFamily="34" charset="0"/>
              </a:rPr>
              <a:t>Quelle: LUDENSFABER/INNOROOKIE</a:t>
            </a:r>
          </a:p>
        </p:txBody>
      </p:sp>
      <p:sp>
        <p:nvSpPr>
          <p:cNvPr id="4" name="Interaktive Schaltfläche: Dokument 3">
            <a:hlinkClick r:id="rId3" highlightClick="1"/>
            <a:extLst>
              <a:ext uri="{FF2B5EF4-FFF2-40B4-BE49-F238E27FC236}">
                <a16:creationId xmlns:a16="http://schemas.microsoft.com/office/drawing/2014/main" id="{3B017B6C-3284-B6D7-ABD2-0E074B2D2F84}"/>
              </a:ext>
            </a:extLst>
          </p:cNvPr>
          <p:cNvSpPr/>
          <p:nvPr/>
        </p:nvSpPr>
        <p:spPr>
          <a:xfrm>
            <a:off x="7460075" y="3272619"/>
            <a:ext cx="864096" cy="864096"/>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06861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C8D6E-CBCA-D747-0AB1-AC97D5520121}"/>
              </a:ext>
            </a:extLst>
          </p:cNvPr>
          <p:cNvSpPr>
            <a:spLocks noGrp="1"/>
          </p:cNvSpPr>
          <p:nvPr>
            <p:ph type="title"/>
          </p:nvPr>
        </p:nvSpPr>
        <p:spPr/>
        <p:txBody>
          <a:bodyPr/>
          <a:lstStyle/>
          <a:p>
            <a:r>
              <a:rPr lang="de-DE" dirty="0"/>
              <a:t>Blitzrunde</a:t>
            </a:r>
          </a:p>
        </p:txBody>
      </p:sp>
      <p:sp>
        <p:nvSpPr>
          <p:cNvPr id="3" name="Inhaltsplatzhalter 2">
            <a:extLst>
              <a:ext uri="{FF2B5EF4-FFF2-40B4-BE49-F238E27FC236}">
                <a16:creationId xmlns:a16="http://schemas.microsoft.com/office/drawing/2014/main" id="{8A9DF217-3A2B-66AF-58D8-3C3AEE285F1E}"/>
              </a:ext>
            </a:extLst>
          </p:cNvPr>
          <p:cNvSpPr>
            <a:spLocks noGrp="1"/>
          </p:cNvSpPr>
          <p:nvPr>
            <p:ph sz="quarter" idx="13"/>
          </p:nvPr>
        </p:nvSpPr>
        <p:spPr/>
        <p:txBody>
          <a:bodyPr/>
          <a:lstStyle/>
          <a:p>
            <a:r>
              <a:rPr lang="de-DE" dirty="0"/>
              <a:t>Was nehme ich vom Tag 1 mit?</a:t>
            </a:r>
          </a:p>
          <a:p>
            <a:endParaRPr lang="de-DE" dirty="0"/>
          </a:p>
          <a:p>
            <a:r>
              <a:rPr lang="de-DE" dirty="0"/>
              <a:t>Was merken wir uns für den Tag 2?</a:t>
            </a:r>
          </a:p>
          <a:p>
            <a:endParaRPr lang="de-DE" dirty="0"/>
          </a:p>
          <a:p>
            <a:r>
              <a:rPr lang="de-DE" dirty="0" err="1"/>
              <a:t>AHA-Erlebnis</a:t>
            </a:r>
            <a:r>
              <a:rPr lang="de-DE" dirty="0"/>
              <a:t>? </a:t>
            </a:r>
          </a:p>
        </p:txBody>
      </p:sp>
    </p:spTree>
    <p:extLst>
      <p:ext uri="{BB962C8B-B14F-4D97-AF65-F5344CB8AC3E}">
        <p14:creationId xmlns:p14="http://schemas.microsoft.com/office/powerpoint/2010/main" val="2142212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C8D6E-CBCA-D747-0AB1-AC97D5520121}"/>
              </a:ext>
            </a:extLst>
          </p:cNvPr>
          <p:cNvSpPr>
            <a:spLocks noGrp="1"/>
          </p:cNvSpPr>
          <p:nvPr>
            <p:ph type="title"/>
          </p:nvPr>
        </p:nvSpPr>
        <p:spPr/>
        <p:txBody>
          <a:bodyPr/>
          <a:lstStyle/>
          <a:p>
            <a:r>
              <a:rPr lang="de-DE" dirty="0"/>
              <a:t>Abschluss und Ausblick</a:t>
            </a:r>
          </a:p>
        </p:txBody>
      </p:sp>
      <p:sp>
        <p:nvSpPr>
          <p:cNvPr id="3" name="Inhaltsplatzhalter 2">
            <a:extLst>
              <a:ext uri="{FF2B5EF4-FFF2-40B4-BE49-F238E27FC236}">
                <a16:creationId xmlns:a16="http://schemas.microsoft.com/office/drawing/2014/main" id="{8A9DF217-3A2B-66AF-58D8-3C3AEE285F1E}"/>
              </a:ext>
            </a:extLst>
          </p:cNvPr>
          <p:cNvSpPr>
            <a:spLocks noGrp="1"/>
          </p:cNvSpPr>
          <p:nvPr>
            <p:ph sz="quarter" idx="13"/>
          </p:nvPr>
        </p:nvSpPr>
        <p:spPr/>
        <p:txBody>
          <a:bodyPr/>
          <a:lstStyle/>
          <a:p>
            <a:r>
              <a:rPr lang="de-DE" dirty="0"/>
              <a:t>Tag 2 nach den Frühlingsferien:</a:t>
            </a:r>
          </a:p>
          <a:p>
            <a:r>
              <a:rPr lang="de-DE" dirty="0" err="1"/>
              <a:t>Finding</a:t>
            </a:r>
            <a:r>
              <a:rPr lang="de-DE" dirty="0"/>
              <a:t> </a:t>
            </a:r>
            <a:r>
              <a:rPr lang="de-DE" dirty="0" err="1"/>
              <a:t>the</a:t>
            </a:r>
            <a:r>
              <a:rPr lang="de-DE" dirty="0"/>
              <a:t> </a:t>
            </a:r>
            <a:r>
              <a:rPr lang="de-DE" dirty="0" err="1"/>
              <a:t>solution</a:t>
            </a:r>
            <a:endParaRPr lang="de-DE" dirty="0"/>
          </a:p>
          <a:p>
            <a:endParaRPr lang="de-DE" dirty="0"/>
          </a:p>
          <a:p>
            <a:r>
              <a:rPr lang="de-DE" dirty="0"/>
              <a:t>Abgeben an Lehrperson: </a:t>
            </a:r>
          </a:p>
          <a:p>
            <a:pPr marL="457200" indent="-457200">
              <a:buFontTx/>
              <a:buChar char="-"/>
            </a:pPr>
            <a:r>
              <a:rPr lang="de-DE" dirty="0"/>
              <a:t>Notizen aus Interviews</a:t>
            </a:r>
          </a:p>
          <a:p>
            <a:pPr marL="457200" indent="-457200">
              <a:buFontTx/>
              <a:buChar char="-"/>
            </a:pPr>
            <a:r>
              <a:rPr lang="de-DE" dirty="0"/>
              <a:t>Persona </a:t>
            </a:r>
          </a:p>
          <a:p>
            <a:pPr marL="457200" indent="-457200">
              <a:buFontTx/>
              <a:buChar char="-"/>
            </a:pPr>
            <a:r>
              <a:rPr lang="de-DE" dirty="0"/>
              <a:t>Problemstellung</a:t>
            </a:r>
          </a:p>
        </p:txBody>
      </p:sp>
    </p:spTree>
    <p:extLst>
      <p:ext uri="{BB962C8B-B14F-4D97-AF65-F5344CB8AC3E}">
        <p14:creationId xmlns:p14="http://schemas.microsoft.com/office/powerpoint/2010/main" val="3709371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ED7CAD7-0ACF-0743-B078-1F17E8A162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94" y="1342510"/>
            <a:ext cx="7751410" cy="5787157"/>
          </a:xfrm>
        </p:spPr>
      </p:pic>
      <p:sp>
        <p:nvSpPr>
          <p:cNvPr id="2" name="Titel 1">
            <a:extLst>
              <a:ext uri="{FF2B5EF4-FFF2-40B4-BE49-F238E27FC236}">
                <a16:creationId xmlns:a16="http://schemas.microsoft.com/office/drawing/2014/main" id="{D24608AC-4DB4-194C-AF1B-16DE164E7D67}"/>
              </a:ext>
            </a:extLst>
          </p:cNvPr>
          <p:cNvSpPr>
            <a:spLocks noGrp="1"/>
          </p:cNvSpPr>
          <p:nvPr>
            <p:ph type="title"/>
          </p:nvPr>
        </p:nvSpPr>
        <p:spPr>
          <a:xfrm>
            <a:off x="1043608" y="1342510"/>
            <a:ext cx="7924287" cy="504000"/>
          </a:xfrm>
        </p:spPr>
        <p:txBody>
          <a:bodyPr/>
          <a:lstStyle/>
          <a:p>
            <a:r>
              <a:rPr lang="x-none"/>
              <a:t>Herzlichen Dank</a:t>
            </a:r>
            <a:endParaRPr lang="x-none" dirty="0"/>
          </a:p>
        </p:txBody>
      </p:sp>
      <p:sp>
        <p:nvSpPr>
          <p:cNvPr id="3" name="Foliennummernplatzhalter 2">
            <a:extLst>
              <a:ext uri="{FF2B5EF4-FFF2-40B4-BE49-F238E27FC236}">
                <a16:creationId xmlns:a16="http://schemas.microsoft.com/office/drawing/2014/main" id="{E83DFB39-78AA-5B10-9B6F-19CB1A7A2C6C}"/>
              </a:ext>
            </a:extLst>
          </p:cNvPr>
          <p:cNvSpPr>
            <a:spLocks noGrp="1"/>
          </p:cNvSpPr>
          <p:nvPr>
            <p:ph type="sldNum" sz="quarter" idx="12"/>
          </p:nvPr>
        </p:nvSpPr>
        <p:spPr/>
        <p:txBody>
          <a:bodyPr/>
          <a:lstStyle/>
          <a:p>
            <a:fld id="{C0D11DFC-22D3-014C-9004-BE96FCA62518}" type="slidenum">
              <a:rPr lang="de-DE" smtClean="0"/>
              <a:pPr/>
              <a:t>24</a:t>
            </a:fld>
            <a:endParaRPr lang="de-DE" dirty="0"/>
          </a:p>
        </p:txBody>
      </p:sp>
    </p:spTree>
    <p:extLst>
      <p:ext uri="{BB962C8B-B14F-4D97-AF65-F5344CB8AC3E}">
        <p14:creationId xmlns:p14="http://schemas.microsoft.com/office/powerpoint/2010/main" val="290611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FAF7C-774F-EBD5-2A14-2195F3298DA9}"/>
              </a:ext>
            </a:extLst>
          </p:cNvPr>
          <p:cNvSpPr>
            <a:spLocks noGrp="1"/>
          </p:cNvSpPr>
          <p:nvPr>
            <p:ph type="title"/>
          </p:nvPr>
        </p:nvSpPr>
        <p:spPr/>
        <p:txBody>
          <a:bodyPr/>
          <a:lstStyle/>
          <a:p>
            <a:r>
              <a:rPr lang="de-DE" dirty="0"/>
              <a:t>Rückblick Tag 1</a:t>
            </a:r>
          </a:p>
        </p:txBody>
      </p:sp>
      <p:sp>
        <p:nvSpPr>
          <p:cNvPr id="3" name="Inhaltsplatzhalter 2">
            <a:extLst>
              <a:ext uri="{FF2B5EF4-FFF2-40B4-BE49-F238E27FC236}">
                <a16:creationId xmlns:a16="http://schemas.microsoft.com/office/drawing/2014/main" id="{4B0080D5-AC49-DC11-0D59-B002F3BD11D7}"/>
              </a:ext>
            </a:extLst>
          </p:cNvPr>
          <p:cNvSpPr>
            <a:spLocks noGrp="1"/>
          </p:cNvSpPr>
          <p:nvPr>
            <p:ph sz="quarter" idx="13"/>
          </p:nvPr>
        </p:nvSpPr>
        <p:spPr/>
        <p:txBody>
          <a:bodyPr vert="horz" lIns="91440" tIns="45720" rIns="91440" bIns="45720" rtlCol="0" anchor="t">
            <a:normAutofit lnSpcReduction="10000"/>
          </a:bodyPr>
          <a:lstStyle/>
          <a:p>
            <a:r>
              <a:rPr lang="de-CH" dirty="0">
                <a:latin typeface="Arial Black" panose="020B0A04020102020204" pitchFamily="34" charset="0"/>
                <a:ea typeface="+mj-ea"/>
                <a:cs typeface="+mj-cs"/>
              </a:rPr>
              <a:t>1 Challenge </a:t>
            </a:r>
            <a:r>
              <a:rPr lang="de-CH" dirty="0"/>
              <a:t>verstanden</a:t>
            </a:r>
          </a:p>
          <a:p>
            <a:r>
              <a:rPr lang="de-CH" dirty="0"/>
              <a:t>(</a:t>
            </a:r>
            <a:r>
              <a:rPr lang="de-CH" dirty="0" err="1"/>
              <a:t>Mind</a:t>
            </a:r>
            <a:r>
              <a:rPr lang="de-CH" dirty="0"/>
              <a:t> </a:t>
            </a:r>
            <a:r>
              <a:rPr lang="de-CH" dirty="0" err="1"/>
              <a:t>Map</a:t>
            </a:r>
            <a:r>
              <a:rPr lang="de-CH" dirty="0"/>
              <a:t>)</a:t>
            </a:r>
          </a:p>
          <a:p>
            <a:endParaRPr lang="de-CH" dirty="0"/>
          </a:p>
          <a:p>
            <a:r>
              <a:rPr lang="de-CH" dirty="0">
                <a:latin typeface="Arial Black" panose="020B0A04020102020204" pitchFamily="34" charset="0"/>
                <a:ea typeface="+mj-ea"/>
                <a:cs typeface="+mj-cs"/>
              </a:rPr>
              <a:t>2 Bedürfnisse </a:t>
            </a:r>
            <a:r>
              <a:rPr lang="de-CH" dirty="0"/>
              <a:t>erkannt </a:t>
            </a:r>
          </a:p>
          <a:p>
            <a:r>
              <a:rPr lang="de-CH" dirty="0"/>
              <a:t>(Interviews, Persona)</a:t>
            </a:r>
          </a:p>
          <a:p>
            <a:endParaRPr lang="de-CH" dirty="0"/>
          </a:p>
          <a:p>
            <a:r>
              <a:rPr lang="de-CH" dirty="0">
                <a:latin typeface="Arial Black"/>
                <a:ea typeface="+mj-ea"/>
                <a:cs typeface="+mj-cs"/>
              </a:rPr>
              <a:t>3 Einsichten</a:t>
            </a:r>
            <a:r>
              <a:rPr lang="de-CH" dirty="0">
                <a:latin typeface="Arial"/>
                <a:cs typeface="Arial"/>
              </a:rPr>
              <a:t> auf den Punkt gebracht (Problemstellung)</a:t>
            </a:r>
          </a:p>
          <a:p>
            <a:endParaRPr lang="de-DE" dirty="0"/>
          </a:p>
        </p:txBody>
      </p:sp>
    </p:spTree>
    <p:extLst>
      <p:ext uri="{BB962C8B-B14F-4D97-AF65-F5344CB8AC3E}">
        <p14:creationId xmlns:p14="http://schemas.microsoft.com/office/powerpoint/2010/main" val="3758260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Tag 2 - </a:t>
            </a:r>
            <a:r>
              <a:rPr lang="de-CH" dirty="0" err="1"/>
              <a:t>Finding</a:t>
            </a:r>
            <a:r>
              <a:rPr lang="de-CH" dirty="0"/>
              <a:t> </a:t>
            </a:r>
            <a:r>
              <a:rPr lang="de-CH" dirty="0" err="1"/>
              <a:t>the</a:t>
            </a:r>
            <a:r>
              <a:rPr lang="de-CH" dirty="0"/>
              <a:t> </a:t>
            </a:r>
            <a:r>
              <a:rPr lang="de-CH" dirty="0" err="1"/>
              <a:t>solution</a:t>
            </a:r>
            <a:endParaRPr lang="de-CH" dirty="0"/>
          </a:p>
        </p:txBody>
      </p:sp>
      <p:sp>
        <p:nvSpPr>
          <p:cNvPr id="4" name="Inhaltsplatzhalter 3"/>
          <p:cNvSpPr>
            <a:spLocks noGrp="1"/>
          </p:cNvSpPr>
          <p:nvPr>
            <p:ph sz="quarter" idx="13"/>
          </p:nvPr>
        </p:nvSpPr>
        <p:spPr>
          <a:xfrm>
            <a:off x="917574" y="2160000"/>
            <a:ext cx="8046914" cy="3960000"/>
          </a:xfrm>
        </p:spPr>
        <p:txBody>
          <a:bodyPr>
            <a:normAutofit/>
          </a:bodyPr>
          <a:lstStyle/>
          <a:p>
            <a:r>
              <a:rPr lang="de-CH" dirty="0"/>
              <a:t>09:00-10:40			</a:t>
            </a:r>
            <a:r>
              <a:rPr lang="de-CH" dirty="0">
                <a:latin typeface="Arial Black" panose="020B0A04020102020204" pitchFamily="34" charset="0"/>
                <a:ea typeface="+mj-ea"/>
                <a:cs typeface="+mj-cs"/>
              </a:rPr>
              <a:t>4 Ideen </a:t>
            </a:r>
            <a:r>
              <a:rPr lang="de-CH" dirty="0"/>
              <a:t>entwickeln</a:t>
            </a:r>
          </a:p>
          <a:p>
            <a:endParaRPr lang="de-CH" dirty="0"/>
          </a:p>
          <a:p>
            <a:r>
              <a:rPr lang="de-CH" dirty="0"/>
              <a:t>10:40-12:00		</a:t>
            </a:r>
            <a:r>
              <a:rPr lang="de-CH" dirty="0">
                <a:latin typeface="Arial Black" panose="020B0A04020102020204" pitchFamily="34" charset="0"/>
                <a:ea typeface="+mj-ea"/>
                <a:cs typeface="+mj-cs"/>
              </a:rPr>
              <a:t>	5 Prototypen </a:t>
            </a:r>
            <a:r>
              <a:rPr lang="de-CH" dirty="0"/>
              <a:t>gestalten</a:t>
            </a:r>
          </a:p>
          <a:p>
            <a:endParaRPr lang="de-CH" dirty="0"/>
          </a:p>
          <a:p>
            <a:r>
              <a:rPr lang="de-CH" dirty="0"/>
              <a:t>12:00-13:00 			Mittagspause</a:t>
            </a:r>
          </a:p>
          <a:p>
            <a:endParaRPr lang="de-CH" dirty="0"/>
          </a:p>
          <a:p>
            <a:r>
              <a:rPr lang="de-CH" dirty="0"/>
              <a:t>13:00-16:30			</a:t>
            </a:r>
            <a:r>
              <a:rPr lang="de-CH" dirty="0">
                <a:latin typeface="Arial Black" panose="020B0A04020102020204" pitchFamily="34" charset="0"/>
                <a:ea typeface="+mj-ea"/>
                <a:cs typeface="+mj-cs"/>
              </a:rPr>
              <a:t>6 Testen </a:t>
            </a:r>
            <a:r>
              <a:rPr lang="de-CH" dirty="0"/>
              <a:t>und präsentieren</a:t>
            </a:r>
          </a:p>
        </p:txBody>
      </p:sp>
    </p:spTree>
    <p:extLst>
      <p:ext uri="{BB962C8B-B14F-4D97-AF65-F5344CB8AC3E}">
        <p14:creationId xmlns:p14="http://schemas.microsoft.com/office/powerpoint/2010/main" val="2862358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20123D-354C-91C7-CF6E-275E3B225788}"/>
              </a:ext>
            </a:extLst>
          </p:cNvPr>
          <p:cNvSpPr>
            <a:spLocks noGrp="1"/>
          </p:cNvSpPr>
          <p:nvPr>
            <p:ph type="title"/>
          </p:nvPr>
        </p:nvSpPr>
        <p:spPr/>
        <p:txBody>
          <a:bodyPr/>
          <a:lstStyle/>
          <a:p>
            <a:r>
              <a:rPr lang="de-DE" dirty="0"/>
              <a:t>Warmup Bedürfnisse</a:t>
            </a:r>
          </a:p>
        </p:txBody>
      </p:sp>
      <p:sp>
        <p:nvSpPr>
          <p:cNvPr id="3" name="Inhaltsplatzhalter 2">
            <a:extLst>
              <a:ext uri="{FF2B5EF4-FFF2-40B4-BE49-F238E27FC236}">
                <a16:creationId xmlns:a16="http://schemas.microsoft.com/office/drawing/2014/main" id="{03147A69-F059-57F4-F156-62501172E3DA}"/>
              </a:ext>
            </a:extLst>
          </p:cNvPr>
          <p:cNvSpPr>
            <a:spLocks noGrp="1"/>
          </p:cNvSpPr>
          <p:nvPr>
            <p:ph sz="quarter" idx="13"/>
          </p:nvPr>
        </p:nvSpPr>
        <p:spPr/>
        <p:txBody>
          <a:bodyPr/>
          <a:lstStyle/>
          <a:p>
            <a:r>
              <a:rPr lang="de-DE" dirty="0"/>
              <a:t>1. Holen Sie Ihr Material vom letzten Mal und schauen Sie es sich im Team an.</a:t>
            </a:r>
          </a:p>
          <a:p>
            <a:endParaRPr lang="de-DE" dirty="0"/>
          </a:p>
          <a:p>
            <a:r>
              <a:rPr lang="de-DE" dirty="0"/>
              <a:t>2. Sammeln Sie nun auf Post-</a:t>
            </a:r>
            <a:r>
              <a:rPr lang="de-DE" dirty="0" err="1"/>
              <a:t>its</a:t>
            </a:r>
            <a:r>
              <a:rPr lang="de-DE" dirty="0"/>
              <a:t> die Bedürfnisse Ihrer Persona in Bezug auf die Herausforderung, die Sie lösen sollen.</a:t>
            </a:r>
          </a:p>
        </p:txBody>
      </p:sp>
    </p:spTree>
    <p:extLst>
      <p:ext uri="{BB962C8B-B14F-4D97-AF65-F5344CB8AC3E}">
        <p14:creationId xmlns:p14="http://schemas.microsoft.com/office/powerpoint/2010/main" val="3696849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5F629-E082-3795-0BAB-CE9452ED6EF7}"/>
              </a:ext>
            </a:extLst>
          </p:cNvPr>
          <p:cNvSpPr>
            <a:spLocks noGrp="1"/>
          </p:cNvSpPr>
          <p:nvPr>
            <p:ph type="title"/>
          </p:nvPr>
        </p:nvSpPr>
        <p:spPr/>
        <p:txBody>
          <a:bodyPr/>
          <a:lstStyle/>
          <a:p>
            <a:r>
              <a:rPr lang="de-DE" dirty="0"/>
              <a:t>Ideenfindung</a:t>
            </a:r>
          </a:p>
        </p:txBody>
      </p:sp>
      <p:sp>
        <p:nvSpPr>
          <p:cNvPr id="3" name="Inhaltsplatzhalter 2">
            <a:extLst>
              <a:ext uri="{FF2B5EF4-FFF2-40B4-BE49-F238E27FC236}">
                <a16:creationId xmlns:a16="http://schemas.microsoft.com/office/drawing/2014/main" id="{F28BF87C-2BA2-C947-6F6F-08710AE5A0F5}"/>
              </a:ext>
            </a:extLst>
          </p:cNvPr>
          <p:cNvSpPr>
            <a:spLocks noGrp="1"/>
          </p:cNvSpPr>
          <p:nvPr>
            <p:ph sz="quarter" idx="13"/>
          </p:nvPr>
        </p:nvSpPr>
        <p:spPr>
          <a:xfrm>
            <a:off x="917575" y="2160000"/>
            <a:ext cx="3870449" cy="3960000"/>
          </a:xfrm>
        </p:spPr>
        <p:txBody>
          <a:bodyPr/>
          <a:lstStyle/>
          <a:p>
            <a:r>
              <a:rPr lang="de-DE" dirty="0"/>
              <a:t>Entwickeln Sie möglichst viele Ideen dafür, wie Sie die Herausforderung lösen könnten!</a:t>
            </a:r>
          </a:p>
          <a:p>
            <a:endParaRPr lang="de-DE" dirty="0"/>
          </a:p>
          <a:p>
            <a:endParaRPr lang="de-DE" dirty="0"/>
          </a:p>
        </p:txBody>
      </p:sp>
      <p:pic>
        <p:nvPicPr>
          <p:cNvPr id="5" name="Grafik 4" descr="Ein Bild, das Text enthält.&#10;&#10;Automatisch generierte Beschreibung">
            <a:extLst>
              <a:ext uri="{FF2B5EF4-FFF2-40B4-BE49-F238E27FC236}">
                <a16:creationId xmlns:a16="http://schemas.microsoft.com/office/drawing/2014/main" id="{BB9E590C-B824-4C7A-D579-E0B2ABA43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029456"/>
            <a:ext cx="2869473" cy="4221088"/>
          </a:xfrm>
          <a:prstGeom prst="rect">
            <a:avLst/>
          </a:prstGeom>
        </p:spPr>
      </p:pic>
      <p:sp>
        <p:nvSpPr>
          <p:cNvPr id="4" name="Interaktive Schaltfläche: Dokument 3">
            <a:hlinkClick r:id="rId4" highlightClick="1"/>
            <a:extLst>
              <a:ext uri="{FF2B5EF4-FFF2-40B4-BE49-F238E27FC236}">
                <a16:creationId xmlns:a16="http://schemas.microsoft.com/office/drawing/2014/main" id="{9E5EDD99-11DA-A007-E05A-6E1A9971A791}"/>
              </a:ext>
            </a:extLst>
          </p:cNvPr>
          <p:cNvSpPr/>
          <p:nvPr/>
        </p:nvSpPr>
        <p:spPr>
          <a:xfrm>
            <a:off x="2087724" y="4797152"/>
            <a:ext cx="1080120" cy="1152128"/>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08069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9FA6C-BAA5-D4BB-1B04-6A12CEE95595}"/>
              </a:ext>
            </a:extLst>
          </p:cNvPr>
          <p:cNvSpPr>
            <a:spLocks noGrp="1"/>
          </p:cNvSpPr>
          <p:nvPr>
            <p:ph type="title"/>
          </p:nvPr>
        </p:nvSpPr>
        <p:spPr/>
        <p:txBody>
          <a:bodyPr/>
          <a:lstStyle/>
          <a:p>
            <a:r>
              <a:rPr lang="de-DE" dirty="0"/>
              <a:t>Sortiere nach </a:t>
            </a:r>
            <a:br>
              <a:rPr lang="de-DE" dirty="0"/>
            </a:br>
            <a:r>
              <a:rPr lang="de-DE" dirty="0"/>
              <a:t>Wirkung vs. Umsetzung</a:t>
            </a:r>
          </a:p>
        </p:txBody>
      </p:sp>
      <p:graphicFrame>
        <p:nvGraphicFramePr>
          <p:cNvPr id="5" name="Tabelle 5">
            <a:extLst>
              <a:ext uri="{FF2B5EF4-FFF2-40B4-BE49-F238E27FC236}">
                <a16:creationId xmlns:a16="http://schemas.microsoft.com/office/drawing/2014/main" id="{6ED8FB0C-33B6-22EC-0C71-40B27E4C0D24}"/>
              </a:ext>
            </a:extLst>
          </p:cNvPr>
          <p:cNvGraphicFramePr>
            <a:graphicFrameLocks noGrp="1"/>
          </p:cNvGraphicFramePr>
          <p:nvPr>
            <p:ph sz="quarter" idx="13"/>
            <p:extLst>
              <p:ext uri="{D42A27DB-BD31-4B8C-83A1-F6EECF244321}">
                <p14:modId xmlns:p14="http://schemas.microsoft.com/office/powerpoint/2010/main" val="3393794378"/>
              </p:ext>
            </p:extLst>
          </p:nvPr>
        </p:nvGraphicFramePr>
        <p:xfrm>
          <a:off x="917574" y="2160588"/>
          <a:ext cx="7307998" cy="3860701"/>
        </p:xfrm>
        <a:graphic>
          <a:graphicData uri="http://schemas.openxmlformats.org/drawingml/2006/table">
            <a:tbl>
              <a:tblPr firstRow="1" bandRow="1">
                <a:tableStyleId>{2D5ABB26-0587-4C30-8999-92F81FD0307C}</a:tableStyleId>
              </a:tblPr>
              <a:tblGrid>
                <a:gridCol w="1494335">
                  <a:extLst>
                    <a:ext uri="{9D8B030D-6E8A-4147-A177-3AD203B41FA5}">
                      <a16:colId xmlns:a16="http://schemas.microsoft.com/office/drawing/2014/main" val="3681561107"/>
                    </a:ext>
                  </a:extLst>
                </a:gridCol>
                <a:gridCol w="2736580">
                  <a:extLst>
                    <a:ext uri="{9D8B030D-6E8A-4147-A177-3AD203B41FA5}">
                      <a16:colId xmlns:a16="http://schemas.microsoft.com/office/drawing/2014/main" val="2053474820"/>
                    </a:ext>
                  </a:extLst>
                </a:gridCol>
                <a:gridCol w="3077083">
                  <a:extLst>
                    <a:ext uri="{9D8B030D-6E8A-4147-A177-3AD203B41FA5}">
                      <a16:colId xmlns:a16="http://schemas.microsoft.com/office/drawing/2014/main" val="1128921861"/>
                    </a:ext>
                  </a:extLst>
                </a:gridCol>
              </a:tblGrid>
              <a:tr h="1144657">
                <a:tc>
                  <a:txBody>
                    <a:bodyPr/>
                    <a:lstStyle/>
                    <a:p>
                      <a:endParaRPr lang="de-DE" b="1" dirty="0">
                        <a:solidFill>
                          <a:srgbClr val="009EE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de-DE" b="1" dirty="0">
                          <a:solidFill>
                            <a:srgbClr val="009EE0"/>
                          </a:solidFill>
                          <a:latin typeface="Arial" panose="020B0604020202020204" pitchFamily="34" charset="0"/>
                          <a:cs typeface="Arial" panose="020B0604020202020204" pitchFamily="34" charset="0"/>
                        </a:rPr>
                        <a:t>Umsetzung schwer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de-DE" b="1" dirty="0">
                          <a:solidFill>
                            <a:srgbClr val="009EE0"/>
                          </a:solidFill>
                          <a:latin typeface="Arial" panose="020B0604020202020204" pitchFamily="34" charset="0"/>
                          <a:cs typeface="Arial" panose="020B0604020202020204" pitchFamily="34" charset="0"/>
                        </a:rPr>
                        <a:t>Umsetzung einfach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040805704"/>
                  </a:ext>
                </a:extLst>
              </a:tr>
              <a:tr h="1310322">
                <a:tc>
                  <a:txBody>
                    <a:bodyPr/>
                    <a:lstStyle/>
                    <a:p>
                      <a:r>
                        <a:rPr lang="de-DE" b="1" dirty="0" err="1">
                          <a:solidFill>
                            <a:srgbClr val="009EE0"/>
                          </a:solidFill>
                          <a:latin typeface="Arial" panose="020B0604020202020204" pitchFamily="34" charset="0"/>
                          <a:cs typeface="Arial" panose="020B0604020202020204" pitchFamily="34" charset="0"/>
                        </a:rPr>
                        <a:t>Grosse</a:t>
                      </a:r>
                      <a:r>
                        <a:rPr lang="de-DE" b="1" dirty="0">
                          <a:solidFill>
                            <a:srgbClr val="009EE0"/>
                          </a:solidFill>
                          <a:latin typeface="Arial" panose="020B0604020202020204" pitchFamily="34" charset="0"/>
                          <a:cs typeface="Arial" panose="020B0604020202020204" pitchFamily="34" charset="0"/>
                        </a:rPr>
                        <a:t> Wirkung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de-DE" dirty="0">
                        <a:solidFill>
                          <a:srgbClr val="009EE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solidFill>
                          <a:srgbClr val="009EE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1990540"/>
                  </a:ext>
                </a:extLst>
              </a:tr>
              <a:tr h="1405722">
                <a:tc>
                  <a:txBody>
                    <a:bodyPr/>
                    <a:lstStyle/>
                    <a:p>
                      <a:r>
                        <a:rPr lang="de-DE" b="1" dirty="0">
                          <a:solidFill>
                            <a:srgbClr val="009EE0"/>
                          </a:solidFill>
                          <a:latin typeface="Arial" panose="020B0604020202020204" pitchFamily="34" charset="0"/>
                          <a:cs typeface="Arial" panose="020B0604020202020204" pitchFamily="34" charset="0"/>
                        </a:rPr>
                        <a:t>Kleine Wirkung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de-DE" dirty="0">
                        <a:solidFill>
                          <a:srgbClr val="009EE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de-DE" dirty="0">
                        <a:solidFill>
                          <a:srgbClr val="009EE0"/>
                        </a:solidFill>
                        <a:highlight>
                          <a:srgbClr val="FFFF00"/>
                        </a:highligh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8634083"/>
                  </a:ext>
                </a:extLst>
              </a:tr>
            </a:tbl>
          </a:graphicData>
        </a:graphic>
      </p:graphicFrame>
      <p:pic>
        <p:nvPicPr>
          <p:cNvPr id="8" name="Grafik 7" descr="Trophäe mit einfarbiger Füllung">
            <a:extLst>
              <a:ext uri="{FF2B5EF4-FFF2-40B4-BE49-F238E27FC236}">
                <a16:creationId xmlns:a16="http://schemas.microsoft.com/office/drawing/2014/main" id="{0B65A99A-85A0-7EAD-86C3-ECF8773D52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55705" y="3429000"/>
            <a:ext cx="586917" cy="586917"/>
          </a:xfrm>
          <a:prstGeom prst="rect">
            <a:avLst/>
          </a:prstGeom>
        </p:spPr>
      </p:pic>
    </p:spTree>
    <p:extLst>
      <p:ext uri="{BB962C8B-B14F-4D97-AF65-F5344CB8AC3E}">
        <p14:creationId xmlns:p14="http://schemas.microsoft.com/office/powerpoint/2010/main" val="1585965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8AE44-8F8C-4F66-8DDE-BD255458813E}"/>
              </a:ext>
            </a:extLst>
          </p:cNvPr>
          <p:cNvSpPr>
            <a:spLocks noGrp="1"/>
          </p:cNvSpPr>
          <p:nvPr>
            <p:ph type="title"/>
          </p:nvPr>
        </p:nvSpPr>
        <p:spPr/>
        <p:txBody>
          <a:bodyPr/>
          <a:lstStyle/>
          <a:p>
            <a:r>
              <a:rPr lang="de-DE" dirty="0"/>
              <a:t>Design </a:t>
            </a:r>
            <a:r>
              <a:rPr lang="de-DE" dirty="0" err="1"/>
              <a:t>Thinking</a:t>
            </a:r>
            <a:r>
              <a:rPr lang="de-DE" dirty="0"/>
              <a:t> im Kern</a:t>
            </a:r>
          </a:p>
        </p:txBody>
      </p:sp>
      <p:sp>
        <p:nvSpPr>
          <p:cNvPr id="3" name="Inhaltsplatzhalter 2">
            <a:extLst>
              <a:ext uri="{FF2B5EF4-FFF2-40B4-BE49-F238E27FC236}">
                <a16:creationId xmlns:a16="http://schemas.microsoft.com/office/drawing/2014/main" id="{8F88FFC0-EACC-8F07-67A7-74E25F21A31D}"/>
              </a:ext>
            </a:extLst>
          </p:cNvPr>
          <p:cNvSpPr>
            <a:spLocks noGrp="1"/>
          </p:cNvSpPr>
          <p:nvPr>
            <p:ph sz="quarter" idx="13"/>
          </p:nvPr>
        </p:nvSpPr>
        <p:spPr/>
        <p:txBody>
          <a:bodyPr>
            <a:normAutofit fontScale="62500" lnSpcReduction="20000"/>
          </a:bodyPr>
          <a:lstStyle/>
          <a:p>
            <a:r>
              <a:rPr lang="de-DE" sz="3400" dirty="0">
                <a:latin typeface="Arial Black" panose="020B0A04020102020204" pitchFamily="34" charset="0"/>
                <a:ea typeface="+mj-ea"/>
                <a:cs typeface="+mj-cs"/>
              </a:rPr>
              <a:t>Haltung</a:t>
            </a:r>
          </a:p>
          <a:p>
            <a:r>
              <a:rPr lang="de-DE" dirty="0"/>
              <a:t>menschenzentriert und teamorientiert</a:t>
            </a:r>
          </a:p>
          <a:p>
            <a:endParaRPr lang="de-DE" dirty="0"/>
          </a:p>
          <a:p>
            <a:r>
              <a:rPr lang="de-DE" sz="3400" dirty="0">
                <a:latin typeface="Arial Black" panose="020B0A04020102020204" pitchFamily="34" charset="0"/>
                <a:ea typeface="+mj-ea"/>
                <a:cs typeface="+mj-cs"/>
              </a:rPr>
              <a:t>Vorgehen </a:t>
            </a:r>
          </a:p>
          <a:p>
            <a:r>
              <a:rPr lang="de-DE" dirty="0"/>
              <a:t>mit Struktur und Disziplin, schnell und klar</a:t>
            </a:r>
          </a:p>
          <a:p>
            <a:endParaRPr lang="de-DE" dirty="0"/>
          </a:p>
          <a:p>
            <a:r>
              <a:rPr lang="de-DE" sz="3400" dirty="0">
                <a:latin typeface="Arial Black" panose="020B0A04020102020204" pitchFamily="34" charset="0"/>
                <a:ea typeface="+mj-ea"/>
                <a:cs typeface="+mj-cs"/>
              </a:rPr>
              <a:t>Werkzeuge </a:t>
            </a:r>
          </a:p>
          <a:p>
            <a:r>
              <a:rPr lang="de-DE" dirty="0"/>
              <a:t>mit Methoden aus der Innovations-Praxis</a:t>
            </a:r>
          </a:p>
          <a:p>
            <a:endParaRPr lang="de-DE" sz="3400" dirty="0">
              <a:latin typeface="Arial Black" panose="020B0A04020102020204" pitchFamily="34" charset="0"/>
              <a:ea typeface="+mj-ea"/>
              <a:cs typeface="+mj-cs"/>
            </a:endParaRPr>
          </a:p>
          <a:p>
            <a:r>
              <a:rPr lang="de-DE" sz="3400" dirty="0">
                <a:latin typeface="Arial Black" panose="020B0A04020102020204" pitchFamily="34" charset="0"/>
                <a:ea typeface="+mj-ea"/>
                <a:cs typeface="+mj-cs"/>
              </a:rPr>
              <a:t>Ziel</a:t>
            </a:r>
          </a:p>
          <a:p>
            <a:r>
              <a:rPr lang="de-DE" dirty="0"/>
              <a:t>1. Problem wirklich verstehen (</a:t>
            </a:r>
            <a:r>
              <a:rPr lang="de-DE" dirty="0" err="1"/>
              <a:t>finding</a:t>
            </a:r>
            <a:r>
              <a:rPr lang="de-DE" dirty="0"/>
              <a:t> </a:t>
            </a:r>
            <a:r>
              <a:rPr lang="de-DE" dirty="0" err="1"/>
              <a:t>the</a:t>
            </a:r>
            <a:r>
              <a:rPr lang="de-DE" dirty="0"/>
              <a:t> </a:t>
            </a:r>
            <a:r>
              <a:rPr lang="de-DE" dirty="0" err="1"/>
              <a:t>problem</a:t>
            </a:r>
            <a:r>
              <a:rPr lang="de-DE" dirty="0"/>
              <a:t>)</a:t>
            </a:r>
          </a:p>
          <a:p>
            <a:r>
              <a:rPr lang="de-DE" dirty="0"/>
              <a:t>2. </a:t>
            </a:r>
            <a:r>
              <a:rPr lang="de-DE" dirty="0" err="1"/>
              <a:t>massgeschneiderte</a:t>
            </a:r>
            <a:r>
              <a:rPr lang="de-DE" dirty="0"/>
              <a:t> Lösung entwickeln (</a:t>
            </a:r>
            <a:r>
              <a:rPr lang="de-DE" dirty="0" err="1"/>
              <a:t>finding</a:t>
            </a:r>
            <a:r>
              <a:rPr lang="de-DE" dirty="0"/>
              <a:t> </a:t>
            </a:r>
            <a:r>
              <a:rPr lang="de-DE" dirty="0" err="1"/>
              <a:t>the</a:t>
            </a:r>
            <a:r>
              <a:rPr lang="de-DE" dirty="0"/>
              <a:t> </a:t>
            </a:r>
            <a:r>
              <a:rPr lang="de-DE" dirty="0" err="1"/>
              <a:t>solution</a:t>
            </a:r>
            <a:r>
              <a:rPr lang="de-DE" dirty="0"/>
              <a:t>)</a:t>
            </a:r>
          </a:p>
          <a:p>
            <a:endParaRPr lang="de-DE" dirty="0"/>
          </a:p>
          <a:p>
            <a:endParaRPr lang="de-DE" dirty="0"/>
          </a:p>
        </p:txBody>
      </p:sp>
      <p:sp>
        <p:nvSpPr>
          <p:cNvPr id="4" name="Textfeld 3">
            <a:extLst>
              <a:ext uri="{FF2B5EF4-FFF2-40B4-BE49-F238E27FC236}">
                <a16:creationId xmlns:a16="http://schemas.microsoft.com/office/drawing/2014/main" id="{F244A1A3-86BE-778D-95A9-7EFD742E581E}"/>
              </a:ext>
            </a:extLst>
          </p:cNvPr>
          <p:cNvSpPr txBox="1"/>
          <p:nvPr/>
        </p:nvSpPr>
        <p:spPr>
          <a:xfrm>
            <a:off x="4139952" y="6336000"/>
            <a:ext cx="4445663" cy="369332"/>
          </a:xfrm>
          <a:prstGeom prst="rect">
            <a:avLst/>
          </a:prstGeom>
          <a:noFill/>
        </p:spPr>
        <p:txBody>
          <a:bodyPr wrap="square" rtlCol="0">
            <a:spAutoFit/>
          </a:bodyPr>
          <a:lstStyle/>
          <a:p>
            <a:r>
              <a:rPr lang="de-DE" dirty="0">
                <a:solidFill>
                  <a:srgbClr val="009EE0"/>
                </a:solidFill>
                <a:latin typeface="Arial" panose="020B0604020202020204" pitchFamily="34" charset="0"/>
                <a:cs typeface="Arial" panose="020B0604020202020204" pitchFamily="34" charset="0"/>
              </a:rPr>
              <a:t>Quelle: LUDENSFABER/INNOROOKIE</a:t>
            </a:r>
          </a:p>
        </p:txBody>
      </p:sp>
      <p:sp>
        <p:nvSpPr>
          <p:cNvPr id="5" name="Interaktive Schaltfläche: Video 4">
            <a:hlinkClick r:id="rId3" highlightClick="1"/>
            <a:extLst>
              <a:ext uri="{FF2B5EF4-FFF2-40B4-BE49-F238E27FC236}">
                <a16:creationId xmlns:a16="http://schemas.microsoft.com/office/drawing/2014/main" id="{F4235887-A5BB-5502-B481-6EB3BCED7462}"/>
              </a:ext>
            </a:extLst>
          </p:cNvPr>
          <p:cNvSpPr/>
          <p:nvPr/>
        </p:nvSpPr>
        <p:spPr>
          <a:xfrm>
            <a:off x="7164288" y="2780928"/>
            <a:ext cx="936104" cy="936104"/>
          </a:xfrm>
          <a:prstGeom prst="actionButtonMovi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de-CH" dirty="0"/>
          </a:p>
        </p:txBody>
      </p:sp>
    </p:spTree>
    <p:extLst>
      <p:ext uri="{BB962C8B-B14F-4D97-AF65-F5344CB8AC3E}">
        <p14:creationId xmlns:p14="http://schemas.microsoft.com/office/powerpoint/2010/main" val="1482294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26D7AE-5B12-582F-0129-8580D9358370}"/>
              </a:ext>
            </a:extLst>
          </p:cNvPr>
          <p:cNvSpPr>
            <a:spLocks noGrp="1"/>
          </p:cNvSpPr>
          <p:nvPr>
            <p:ph type="title"/>
          </p:nvPr>
        </p:nvSpPr>
        <p:spPr/>
        <p:txBody>
          <a:bodyPr/>
          <a:lstStyle/>
          <a:p>
            <a:r>
              <a:rPr lang="de-DE" dirty="0"/>
              <a:t>Ideen-Serviette</a:t>
            </a:r>
          </a:p>
        </p:txBody>
      </p:sp>
      <p:sp>
        <p:nvSpPr>
          <p:cNvPr id="3" name="Inhaltsplatzhalter 2">
            <a:extLst>
              <a:ext uri="{FF2B5EF4-FFF2-40B4-BE49-F238E27FC236}">
                <a16:creationId xmlns:a16="http://schemas.microsoft.com/office/drawing/2014/main" id="{90325A28-F2ED-BF82-BDF2-236250963C9C}"/>
              </a:ext>
            </a:extLst>
          </p:cNvPr>
          <p:cNvSpPr>
            <a:spLocks noGrp="1"/>
          </p:cNvSpPr>
          <p:nvPr>
            <p:ph sz="quarter" idx="13"/>
          </p:nvPr>
        </p:nvSpPr>
        <p:spPr/>
        <p:txBody>
          <a:bodyPr/>
          <a:lstStyle/>
          <a:p>
            <a:r>
              <a:rPr lang="de-DE" dirty="0"/>
              <a:t>Bringen Sie mithilfe der Ideen Serviette zwei Ihrer Lösungsideen auf den Punkt!</a:t>
            </a:r>
          </a:p>
          <a:p>
            <a:endParaRPr lang="de-DE" dirty="0"/>
          </a:p>
        </p:txBody>
      </p:sp>
      <p:sp>
        <p:nvSpPr>
          <p:cNvPr id="4" name="Interaktive Schaltfläche: Dokument 3">
            <a:hlinkClick r:id="rId3" highlightClick="1"/>
            <a:extLst>
              <a:ext uri="{FF2B5EF4-FFF2-40B4-BE49-F238E27FC236}">
                <a16:creationId xmlns:a16="http://schemas.microsoft.com/office/drawing/2014/main" id="{E029C702-4635-4209-FE41-66A819B33FDC}"/>
              </a:ext>
            </a:extLst>
          </p:cNvPr>
          <p:cNvSpPr/>
          <p:nvPr/>
        </p:nvSpPr>
        <p:spPr>
          <a:xfrm>
            <a:off x="4111008" y="3743956"/>
            <a:ext cx="792088" cy="792088"/>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05351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Im Haus, Objekte, mehrere enthält.&#10;&#10;Automatisch generierte Beschreibung">
            <a:extLst>
              <a:ext uri="{FF2B5EF4-FFF2-40B4-BE49-F238E27FC236}">
                <a16:creationId xmlns:a16="http://schemas.microsoft.com/office/drawing/2014/main" id="{3874C308-8A40-4D79-6304-ABF1EE3B3110}"/>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78976" y="2090197"/>
            <a:ext cx="3281278" cy="2223076"/>
          </a:xfrm>
        </p:spPr>
      </p:pic>
      <p:pic>
        <p:nvPicPr>
          <p:cNvPr id="7" name="Grafik 6" descr="Ein Bild, das Person, Mann, Im Haus enthält.&#10;&#10;Automatisch generierte Beschreibung">
            <a:extLst>
              <a:ext uri="{FF2B5EF4-FFF2-40B4-BE49-F238E27FC236}">
                <a16:creationId xmlns:a16="http://schemas.microsoft.com/office/drawing/2014/main" id="{561A21B1-A5D5-F46A-5977-17E2CB56D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976" y="4105975"/>
            <a:ext cx="4045584" cy="2766954"/>
          </a:xfrm>
          <a:prstGeom prst="rect">
            <a:avLst/>
          </a:prstGeom>
        </p:spPr>
      </p:pic>
      <p:pic>
        <p:nvPicPr>
          <p:cNvPr id="9" name="Grafik 8" descr="Ein Bild, das Person, stehend, posieren enthält.&#10;&#10;Automatisch generierte Beschreibung">
            <a:extLst>
              <a:ext uri="{FF2B5EF4-FFF2-40B4-BE49-F238E27FC236}">
                <a16:creationId xmlns:a16="http://schemas.microsoft.com/office/drawing/2014/main" id="{C948CBA8-3B9E-53A9-D7C8-047933C45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9119" y="2090197"/>
            <a:ext cx="3313297" cy="2677606"/>
          </a:xfrm>
          <a:prstGeom prst="rect">
            <a:avLst/>
          </a:prstGeom>
        </p:spPr>
      </p:pic>
      <p:sp>
        <p:nvSpPr>
          <p:cNvPr id="2" name="Titel 1">
            <a:extLst>
              <a:ext uri="{FF2B5EF4-FFF2-40B4-BE49-F238E27FC236}">
                <a16:creationId xmlns:a16="http://schemas.microsoft.com/office/drawing/2014/main" id="{A8C5A869-D008-3AEF-C8E2-AB0E741604E9}"/>
              </a:ext>
            </a:extLst>
          </p:cNvPr>
          <p:cNvSpPr>
            <a:spLocks noGrp="1"/>
          </p:cNvSpPr>
          <p:nvPr>
            <p:ph type="title"/>
          </p:nvPr>
        </p:nvSpPr>
        <p:spPr/>
        <p:txBody>
          <a:bodyPr/>
          <a:lstStyle/>
          <a:p>
            <a:r>
              <a:rPr lang="de-DE" dirty="0"/>
              <a:t>Prototypen herstellen</a:t>
            </a:r>
          </a:p>
        </p:txBody>
      </p:sp>
      <p:pic>
        <p:nvPicPr>
          <p:cNvPr id="12" name="Grafik 11" descr="Ein Bild, das draußen enthält.&#10;&#10;Automatisch generierte Beschreibung">
            <a:extLst>
              <a:ext uri="{FF2B5EF4-FFF2-40B4-BE49-F238E27FC236}">
                <a16:creationId xmlns:a16="http://schemas.microsoft.com/office/drawing/2014/main" id="{69D8C1DA-12C5-3EE0-B772-9E9E71CF3D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2816" y="4335390"/>
            <a:ext cx="2429600" cy="3612600"/>
          </a:xfrm>
          <a:prstGeom prst="rect">
            <a:avLst/>
          </a:prstGeom>
        </p:spPr>
      </p:pic>
    </p:spTree>
    <p:extLst>
      <p:ext uri="{BB962C8B-B14F-4D97-AF65-F5344CB8AC3E}">
        <p14:creationId xmlns:p14="http://schemas.microsoft.com/office/powerpoint/2010/main" val="3644253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39039F-C71E-30EB-B936-D157182EF543}"/>
              </a:ext>
            </a:extLst>
          </p:cNvPr>
          <p:cNvSpPr>
            <a:spLocks noGrp="1"/>
          </p:cNvSpPr>
          <p:nvPr>
            <p:ph type="title"/>
          </p:nvPr>
        </p:nvSpPr>
        <p:spPr/>
        <p:txBody>
          <a:bodyPr/>
          <a:lstStyle/>
          <a:p>
            <a:r>
              <a:rPr lang="de-DE" dirty="0" err="1"/>
              <a:t>Testing</a:t>
            </a:r>
            <a:r>
              <a:rPr lang="de-DE" dirty="0"/>
              <a:t> I - Intern</a:t>
            </a:r>
          </a:p>
        </p:txBody>
      </p:sp>
      <p:sp>
        <p:nvSpPr>
          <p:cNvPr id="3" name="Inhaltsplatzhalter 2">
            <a:extLst>
              <a:ext uri="{FF2B5EF4-FFF2-40B4-BE49-F238E27FC236}">
                <a16:creationId xmlns:a16="http://schemas.microsoft.com/office/drawing/2014/main" id="{456C3DB9-7CE2-0717-09DF-0407340A2180}"/>
              </a:ext>
            </a:extLst>
          </p:cNvPr>
          <p:cNvSpPr>
            <a:spLocks noGrp="1"/>
          </p:cNvSpPr>
          <p:nvPr>
            <p:ph sz="quarter" idx="13"/>
          </p:nvPr>
        </p:nvSpPr>
        <p:spPr/>
        <p:txBody>
          <a:bodyPr/>
          <a:lstStyle/>
          <a:p>
            <a:r>
              <a:rPr lang="de-DE" dirty="0"/>
              <a:t>Testen Sie Ihre Prototypen und holen Sie sich Feedback dazu ein. </a:t>
            </a:r>
          </a:p>
        </p:txBody>
      </p:sp>
    </p:spTree>
    <p:extLst>
      <p:ext uri="{BB962C8B-B14F-4D97-AF65-F5344CB8AC3E}">
        <p14:creationId xmlns:p14="http://schemas.microsoft.com/office/powerpoint/2010/main" val="3624144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FB9D5D-DD13-1C13-8AA4-92C9EB614FAE}"/>
              </a:ext>
            </a:extLst>
          </p:cNvPr>
          <p:cNvSpPr>
            <a:spLocks noGrp="1"/>
          </p:cNvSpPr>
          <p:nvPr>
            <p:ph type="title"/>
          </p:nvPr>
        </p:nvSpPr>
        <p:spPr/>
        <p:txBody>
          <a:bodyPr/>
          <a:lstStyle/>
          <a:p>
            <a:r>
              <a:rPr lang="de-DE" dirty="0"/>
              <a:t>Repetition - Feedback einholen</a:t>
            </a:r>
          </a:p>
        </p:txBody>
      </p:sp>
      <p:sp>
        <p:nvSpPr>
          <p:cNvPr id="3" name="Inhaltsplatzhalter 2">
            <a:extLst>
              <a:ext uri="{FF2B5EF4-FFF2-40B4-BE49-F238E27FC236}">
                <a16:creationId xmlns:a16="http://schemas.microsoft.com/office/drawing/2014/main" id="{00BC28A2-C19A-B64C-25F8-662180C71046}"/>
              </a:ext>
            </a:extLst>
          </p:cNvPr>
          <p:cNvSpPr>
            <a:spLocks noGrp="1"/>
          </p:cNvSpPr>
          <p:nvPr>
            <p:ph sz="quarter" idx="13"/>
          </p:nvPr>
        </p:nvSpPr>
        <p:spPr/>
        <p:txBody>
          <a:bodyPr>
            <a:normAutofit/>
          </a:bodyPr>
          <a:lstStyle/>
          <a:p>
            <a:pPr marL="514350" indent="-514350">
              <a:buFont typeface="+mj-lt"/>
              <a:buAutoNum type="arabicPeriod"/>
            </a:pPr>
            <a:r>
              <a:rPr lang="de-DE" dirty="0"/>
              <a:t>Feedback ist ein Geschenk </a:t>
            </a:r>
          </a:p>
          <a:p>
            <a:pPr marL="514350" indent="-514350">
              <a:buFont typeface="+mj-lt"/>
              <a:buAutoNum type="arabicPeriod"/>
            </a:pPr>
            <a:r>
              <a:rPr lang="de-DE" dirty="0"/>
              <a:t>Verwende "Ich"-Botschaften </a:t>
            </a:r>
          </a:p>
          <a:p>
            <a:pPr marL="514350" indent="-514350">
              <a:buFont typeface="+mj-lt"/>
              <a:buAutoNum type="arabicPeriod"/>
            </a:pPr>
            <a:r>
              <a:rPr lang="de-DE" dirty="0"/>
              <a:t>Bestärke Positives mit </a:t>
            </a:r>
            <a:r>
              <a:rPr lang="de-DE" dirty="0">
                <a:solidFill>
                  <a:schemeClr val="bg2"/>
                </a:solidFill>
              </a:rPr>
              <a:t>grünem Feedback</a:t>
            </a:r>
            <a:r>
              <a:rPr lang="de-DE" dirty="0"/>
              <a:t> </a:t>
            </a:r>
          </a:p>
          <a:p>
            <a:pPr marL="514350" indent="-514350">
              <a:buFont typeface="+mj-lt"/>
              <a:buAutoNum type="arabicPeriod"/>
            </a:pPr>
            <a:r>
              <a:rPr lang="de-DE" dirty="0"/>
              <a:t>Hilf, die Idee mit </a:t>
            </a:r>
            <a:r>
              <a:rPr lang="de-DE" dirty="0">
                <a:solidFill>
                  <a:srgbClr val="FF0000"/>
                </a:solidFill>
              </a:rPr>
              <a:t>rotem Feedback </a:t>
            </a:r>
            <a:r>
              <a:rPr lang="de-DE" dirty="0"/>
              <a:t>zu verbessern (z.B. Was ist die nächste Frage, die dich wunder nimmt?)</a:t>
            </a:r>
          </a:p>
          <a:p>
            <a:endParaRPr lang="de-DE" dirty="0"/>
          </a:p>
        </p:txBody>
      </p:sp>
      <p:sp>
        <p:nvSpPr>
          <p:cNvPr id="5" name="Textfeld 4">
            <a:extLst>
              <a:ext uri="{FF2B5EF4-FFF2-40B4-BE49-F238E27FC236}">
                <a16:creationId xmlns:a16="http://schemas.microsoft.com/office/drawing/2014/main" id="{A385ED41-C4AC-5122-83D0-418B665C1E4C}"/>
              </a:ext>
            </a:extLst>
          </p:cNvPr>
          <p:cNvSpPr txBox="1"/>
          <p:nvPr/>
        </p:nvSpPr>
        <p:spPr>
          <a:xfrm>
            <a:off x="4139952" y="6336000"/>
            <a:ext cx="4445663" cy="369332"/>
          </a:xfrm>
          <a:prstGeom prst="rect">
            <a:avLst/>
          </a:prstGeom>
          <a:noFill/>
        </p:spPr>
        <p:txBody>
          <a:bodyPr wrap="square" rtlCol="0">
            <a:spAutoFit/>
          </a:bodyPr>
          <a:lstStyle/>
          <a:p>
            <a:r>
              <a:rPr lang="de-DE" dirty="0">
                <a:solidFill>
                  <a:srgbClr val="009EE0"/>
                </a:solidFill>
                <a:latin typeface="Arial" panose="020B0604020202020204" pitchFamily="34" charset="0"/>
                <a:cs typeface="Arial" panose="020B0604020202020204" pitchFamily="34" charset="0"/>
              </a:rPr>
              <a:t>Quelle: LUDENSFABER/INNOROOKIE</a:t>
            </a:r>
          </a:p>
        </p:txBody>
      </p:sp>
      <p:sp>
        <p:nvSpPr>
          <p:cNvPr id="4" name="Interaktive Schaltfläche: Dokument 3">
            <a:hlinkClick r:id="rId3" highlightClick="1"/>
            <a:extLst>
              <a:ext uri="{FF2B5EF4-FFF2-40B4-BE49-F238E27FC236}">
                <a16:creationId xmlns:a16="http://schemas.microsoft.com/office/drawing/2014/main" id="{8E4D8D82-C362-7509-40B9-8571B325A027}"/>
              </a:ext>
            </a:extLst>
          </p:cNvPr>
          <p:cNvSpPr/>
          <p:nvPr/>
        </p:nvSpPr>
        <p:spPr>
          <a:xfrm>
            <a:off x="7236296" y="2924944"/>
            <a:ext cx="989279" cy="864096"/>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687574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39039F-C71E-30EB-B936-D157182EF543}"/>
              </a:ext>
            </a:extLst>
          </p:cNvPr>
          <p:cNvSpPr>
            <a:spLocks noGrp="1"/>
          </p:cNvSpPr>
          <p:nvPr>
            <p:ph type="title"/>
          </p:nvPr>
        </p:nvSpPr>
        <p:spPr/>
        <p:txBody>
          <a:bodyPr/>
          <a:lstStyle/>
          <a:p>
            <a:r>
              <a:rPr lang="de-DE" dirty="0" err="1"/>
              <a:t>Testing</a:t>
            </a:r>
            <a:r>
              <a:rPr lang="de-DE" dirty="0"/>
              <a:t> I - Intern</a:t>
            </a:r>
          </a:p>
        </p:txBody>
      </p:sp>
      <p:sp>
        <p:nvSpPr>
          <p:cNvPr id="3" name="Inhaltsplatzhalter 2">
            <a:extLst>
              <a:ext uri="{FF2B5EF4-FFF2-40B4-BE49-F238E27FC236}">
                <a16:creationId xmlns:a16="http://schemas.microsoft.com/office/drawing/2014/main" id="{456C3DB9-7CE2-0717-09DF-0407340A2180}"/>
              </a:ext>
            </a:extLst>
          </p:cNvPr>
          <p:cNvSpPr>
            <a:spLocks noGrp="1"/>
          </p:cNvSpPr>
          <p:nvPr>
            <p:ph sz="quarter" idx="13"/>
          </p:nvPr>
        </p:nvSpPr>
        <p:spPr/>
        <p:txBody>
          <a:bodyPr>
            <a:normAutofit fontScale="92500" lnSpcReduction="20000"/>
          </a:bodyPr>
          <a:lstStyle/>
          <a:p>
            <a:r>
              <a:rPr lang="de-DE" dirty="0"/>
              <a:t>Testen Sie Ihre Prototypen und holen Sie sich Feedback dazu ein. </a:t>
            </a:r>
          </a:p>
          <a:p>
            <a:endParaRPr lang="de-DE" dirty="0"/>
          </a:p>
          <a:p>
            <a:r>
              <a:rPr lang="de-DE" dirty="0"/>
              <a:t>14min: Erste Runde (4min teilen + 3min Feedback/Team) </a:t>
            </a:r>
          </a:p>
          <a:p>
            <a:r>
              <a:rPr lang="de-DE" dirty="0"/>
              <a:t>14min: Zweite Runde (4min teilen + 3min Feedback/Team) </a:t>
            </a:r>
          </a:p>
          <a:p>
            <a:endParaRPr lang="de-DE" dirty="0"/>
          </a:p>
          <a:p>
            <a:r>
              <a:rPr lang="de-DE" dirty="0"/>
              <a:t>Wichtig: Ihr seid Champions eurer Idee!</a:t>
            </a:r>
          </a:p>
        </p:txBody>
      </p:sp>
    </p:spTree>
    <p:extLst>
      <p:ext uri="{BB962C8B-B14F-4D97-AF65-F5344CB8AC3E}">
        <p14:creationId xmlns:p14="http://schemas.microsoft.com/office/powerpoint/2010/main" val="3506338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408B3-8966-D538-0BD0-DD5AE525219B}"/>
              </a:ext>
            </a:extLst>
          </p:cNvPr>
          <p:cNvSpPr>
            <a:spLocks noGrp="1"/>
          </p:cNvSpPr>
          <p:nvPr>
            <p:ph type="title"/>
          </p:nvPr>
        </p:nvSpPr>
        <p:spPr/>
        <p:txBody>
          <a:bodyPr/>
          <a:lstStyle/>
          <a:p>
            <a:r>
              <a:rPr lang="de-DE" dirty="0"/>
              <a:t>Mittagspause</a:t>
            </a:r>
          </a:p>
        </p:txBody>
      </p:sp>
      <p:sp>
        <p:nvSpPr>
          <p:cNvPr id="3" name="Inhaltsplatzhalter 2">
            <a:extLst>
              <a:ext uri="{FF2B5EF4-FFF2-40B4-BE49-F238E27FC236}">
                <a16:creationId xmlns:a16="http://schemas.microsoft.com/office/drawing/2014/main" id="{94C48017-629A-9B36-0687-C81FF239D836}"/>
              </a:ext>
            </a:extLst>
          </p:cNvPr>
          <p:cNvSpPr>
            <a:spLocks noGrp="1"/>
          </p:cNvSpPr>
          <p:nvPr>
            <p:ph sz="quarter" idx="13"/>
          </p:nvPr>
        </p:nvSpPr>
        <p:spPr/>
        <p:txBody>
          <a:bodyPr vert="horz" lIns="91440" tIns="45720" rIns="91440" bIns="45720" rtlCol="0" anchor="t">
            <a:normAutofit/>
          </a:bodyPr>
          <a:lstStyle/>
          <a:p>
            <a:r>
              <a:rPr lang="de-DE" dirty="0"/>
              <a:t>12:00 bis 13:00 Uhr</a:t>
            </a:r>
          </a:p>
          <a:p>
            <a:endParaRPr lang="de-DE" dirty="0"/>
          </a:p>
          <a:p>
            <a:r>
              <a:rPr lang="de-DE" dirty="0">
                <a:latin typeface="Arial"/>
                <a:cs typeface="Arial"/>
              </a:rPr>
              <a:t>En </a:t>
            </a:r>
            <a:r>
              <a:rPr lang="de-DE" dirty="0" err="1">
                <a:latin typeface="Arial"/>
                <a:cs typeface="Arial"/>
              </a:rPr>
              <a:t>Guete</a:t>
            </a:r>
            <a:r>
              <a:rPr lang="de-DE" dirty="0">
                <a:latin typeface="Arial"/>
                <a:cs typeface="Arial"/>
              </a:rPr>
              <a:t>!</a:t>
            </a:r>
          </a:p>
          <a:p>
            <a:endParaRPr lang="de-DE" dirty="0"/>
          </a:p>
        </p:txBody>
      </p:sp>
      <p:pic>
        <p:nvPicPr>
          <p:cNvPr id="5" name="Grafik 4" descr="Ein Bild, das Pommes frites, Essen, Platte, Kartoffel enthält.&#10;&#10;Automatisch generierte Beschreibung">
            <a:extLst>
              <a:ext uri="{FF2B5EF4-FFF2-40B4-BE49-F238E27FC236}">
                <a16:creationId xmlns:a16="http://schemas.microsoft.com/office/drawing/2014/main" id="{ED5E7F8F-527D-BF8C-4EC0-25D0187A4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974520"/>
            <a:ext cx="3581129" cy="2330960"/>
          </a:xfrm>
          <a:prstGeom prst="rect">
            <a:avLst/>
          </a:prstGeom>
        </p:spPr>
      </p:pic>
    </p:spTree>
    <p:extLst>
      <p:ext uri="{BB962C8B-B14F-4D97-AF65-F5344CB8AC3E}">
        <p14:creationId xmlns:p14="http://schemas.microsoft.com/office/powerpoint/2010/main" val="315287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39A93-279C-789C-59D1-3F88F3F18E31}"/>
              </a:ext>
            </a:extLst>
          </p:cNvPr>
          <p:cNvSpPr>
            <a:spLocks noGrp="1"/>
          </p:cNvSpPr>
          <p:nvPr>
            <p:ph type="title"/>
          </p:nvPr>
        </p:nvSpPr>
        <p:spPr/>
        <p:txBody>
          <a:bodyPr/>
          <a:lstStyle/>
          <a:p>
            <a:r>
              <a:rPr lang="de-DE" dirty="0"/>
              <a:t>Die Entscheidung</a:t>
            </a:r>
          </a:p>
        </p:txBody>
      </p:sp>
      <p:sp>
        <p:nvSpPr>
          <p:cNvPr id="3" name="Inhaltsplatzhalter 2">
            <a:extLst>
              <a:ext uri="{FF2B5EF4-FFF2-40B4-BE49-F238E27FC236}">
                <a16:creationId xmlns:a16="http://schemas.microsoft.com/office/drawing/2014/main" id="{7BFA19B1-B4A1-2CDF-E9F6-5E5B50852B4D}"/>
              </a:ext>
            </a:extLst>
          </p:cNvPr>
          <p:cNvSpPr>
            <a:spLocks noGrp="1"/>
          </p:cNvSpPr>
          <p:nvPr>
            <p:ph sz="quarter" idx="13"/>
          </p:nvPr>
        </p:nvSpPr>
        <p:spPr/>
        <p:txBody>
          <a:bodyPr/>
          <a:lstStyle/>
          <a:p>
            <a:r>
              <a:rPr lang="de-DE" dirty="0"/>
              <a:t>Entscheiden Sie sich im Team für 1 Ihrer Ideen und verfeinern Sie Ihren Prototyp!</a:t>
            </a:r>
          </a:p>
        </p:txBody>
      </p:sp>
    </p:spTree>
    <p:extLst>
      <p:ext uri="{BB962C8B-B14F-4D97-AF65-F5344CB8AC3E}">
        <p14:creationId xmlns:p14="http://schemas.microsoft.com/office/powerpoint/2010/main" val="1487852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28584-469E-14F0-3876-9E5C359E2ACB}"/>
              </a:ext>
            </a:extLst>
          </p:cNvPr>
          <p:cNvSpPr>
            <a:spLocks noGrp="1"/>
          </p:cNvSpPr>
          <p:nvPr>
            <p:ph type="title"/>
          </p:nvPr>
        </p:nvSpPr>
        <p:spPr/>
        <p:txBody>
          <a:bodyPr/>
          <a:lstStyle/>
          <a:p>
            <a:r>
              <a:rPr lang="de-DE" dirty="0" err="1"/>
              <a:t>Testing</a:t>
            </a:r>
            <a:r>
              <a:rPr lang="de-DE" dirty="0"/>
              <a:t> II - im Feld</a:t>
            </a:r>
          </a:p>
        </p:txBody>
      </p:sp>
      <p:sp>
        <p:nvSpPr>
          <p:cNvPr id="3" name="Inhaltsplatzhalter 2">
            <a:extLst>
              <a:ext uri="{FF2B5EF4-FFF2-40B4-BE49-F238E27FC236}">
                <a16:creationId xmlns:a16="http://schemas.microsoft.com/office/drawing/2014/main" id="{EBA4BE1B-CC42-B4BD-2963-F1EFC60F8684}"/>
              </a:ext>
            </a:extLst>
          </p:cNvPr>
          <p:cNvSpPr>
            <a:spLocks noGrp="1"/>
          </p:cNvSpPr>
          <p:nvPr>
            <p:ph sz="quarter" idx="13"/>
          </p:nvPr>
        </p:nvSpPr>
        <p:spPr/>
        <p:txBody>
          <a:bodyPr/>
          <a:lstStyle/>
          <a:p>
            <a:r>
              <a:rPr lang="de-DE" dirty="0"/>
              <a:t>Testen Sie Ihren Prototypen nun bei den Betroffenen und holen Sie Feedback ein! Notieren Sie die Rückmeldungen auf dem Notizblatt.</a:t>
            </a:r>
          </a:p>
          <a:p>
            <a:endParaRPr lang="de-DE" dirty="0"/>
          </a:p>
          <a:p>
            <a:r>
              <a:rPr lang="de-DE" dirty="0"/>
              <a:t>Treffpunkt wieder hier: 14:15 Uhr</a:t>
            </a:r>
          </a:p>
          <a:p>
            <a:endParaRPr lang="de-DE" dirty="0"/>
          </a:p>
        </p:txBody>
      </p:sp>
      <p:sp>
        <p:nvSpPr>
          <p:cNvPr id="4" name="Interaktive Schaltfläche: Dokument 3">
            <a:hlinkClick r:id="rId3" highlightClick="1"/>
            <a:extLst>
              <a:ext uri="{FF2B5EF4-FFF2-40B4-BE49-F238E27FC236}">
                <a16:creationId xmlns:a16="http://schemas.microsoft.com/office/drawing/2014/main" id="{ED07136D-C934-99F6-A9FA-E4D244B6B614}"/>
              </a:ext>
            </a:extLst>
          </p:cNvPr>
          <p:cNvSpPr/>
          <p:nvPr/>
        </p:nvSpPr>
        <p:spPr>
          <a:xfrm>
            <a:off x="7289471" y="3707952"/>
            <a:ext cx="936104" cy="864096"/>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7589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800A8-680D-E9BE-0F1F-AB0D0DC58F61}"/>
              </a:ext>
            </a:extLst>
          </p:cNvPr>
          <p:cNvSpPr>
            <a:spLocks noGrp="1"/>
          </p:cNvSpPr>
          <p:nvPr>
            <p:ph type="title"/>
          </p:nvPr>
        </p:nvSpPr>
        <p:spPr/>
        <p:txBody>
          <a:bodyPr/>
          <a:lstStyle/>
          <a:p>
            <a:r>
              <a:rPr lang="de-DE" dirty="0"/>
              <a:t>Entpacken im Team</a:t>
            </a:r>
          </a:p>
        </p:txBody>
      </p:sp>
      <p:sp>
        <p:nvSpPr>
          <p:cNvPr id="3" name="Inhaltsplatzhalter 2">
            <a:extLst>
              <a:ext uri="{FF2B5EF4-FFF2-40B4-BE49-F238E27FC236}">
                <a16:creationId xmlns:a16="http://schemas.microsoft.com/office/drawing/2014/main" id="{CFC65820-F38B-44A4-1AF8-462BC1F89CC1}"/>
              </a:ext>
            </a:extLst>
          </p:cNvPr>
          <p:cNvSpPr>
            <a:spLocks noGrp="1"/>
          </p:cNvSpPr>
          <p:nvPr>
            <p:ph sz="quarter" idx="13"/>
          </p:nvPr>
        </p:nvSpPr>
        <p:spPr/>
        <p:txBody>
          <a:bodyPr/>
          <a:lstStyle/>
          <a:p>
            <a:r>
              <a:rPr lang="de-DE" dirty="0"/>
              <a:t>Sammeln Sie die wichtigsten Erkenntnisse im Team und finalisieren Sie Ihren Prototyp!</a:t>
            </a:r>
          </a:p>
        </p:txBody>
      </p:sp>
      <p:pic>
        <p:nvPicPr>
          <p:cNvPr id="4" name="Grafik 3" descr="Ein Bild, das Boden, Wand, Im Haus, Mobiliar enthält.&#10;&#10;Automatisch generierte Beschreibung">
            <a:extLst>
              <a:ext uri="{FF2B5EF4-FFF2-40B4-BE49-F238E27FC236}">
                <a16:creationId xmlns:a16="http://schemas.microsoft.com/office/drawing/2014/main" id="{EEE44D6B-46BF-0197-F0A8-A0C9229C1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821" y="4382823"/>
            <a:ext cx="3059497" cy="1953177"/>
          </a:xfrm>
          <a:prstGeom prst="rect">
            <a:avLst/>
          </a:prstGeom>
        </p:spPr>
      </p:pic>
    </p:spTree>
    <p:extLst>
      <p:ext uri="{BB962C8B-B14F-4D97-AF65-F5344CB8AC3E}">
        <p14:creationId xmlns:p14="http://schemas.microsoft.com/office/powerpoint/2010/main" val="850417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25043-D3FD-C754-9AF5-7B2253549EB3}"/>
              </a:ext>
            </a:extLst>
          </p:cNvPr>
          <p:cNvSpPr>
            <a:spLocks noGrp="1"/>
          </p:cNvSpPr>
          <p:nvPr>
            <p:ph type="title"/>
          </p:nvPr>
        </p:nvSpPr>
        <p:spPr/>
        <p:txBody>
          <a:bodyPr/>
          <a:lstStyle/>
          <a:p>
            <a:r>
              <a:rPr lang="de-DE" dirty="0"/>
              <a:t>Teilen der Erlebnisse und Erkenntnisse </a:t>
            </a:r>
          </a:p>
        </p:txBody>
      </p:sp>
      <p:sp>
        <p:nvSpPr>
          <p:cNvPr id="3" name="Inhaltsplatzhalter 2">
            <a:extLst>
              <a:ext uri="{FF2B5EF4-FFF2-40B4-BE49-F238E27FC236}">
                <a16:creationId xmlns:a16="http://schemas.microsoft.com/office/drawing/2014/main" id="{365626D6-BA33-E248-9ADC-24A08BCD38C1}"/>
              </a:ext>
            </a:extLst>
          </p:cNvPr>
          <p:cNvSpPr>
            <a:spLocks noGrp="1"/>
          </p:cNvSpPr>
          <p:nvPr>
            <p:ph sz="quarter" idx="13"/>
          </p:nvPr>
        </p:nvSpPr>
        <p:spPr/>
        <p:txBody>
          <a:bodyPr/>
          <a:lstStyle/>
          <a:p>
            <a:r>
              <a:rPr lang="de-DE" dirty="0"/>
              <a:t>Teilen Sie miteinander ihre wichtigsten Erlebnisse und Erkenntnisse aus den Interviews. (3min/Team)</a:t>
            </a:r>
          </a:p>
        </p:txBody>
      </p:sp>
    </p:spTree>
    <p:extLst>
      <p:ext uri="{BB962C8B-B14F-4D97-AF65-F5344CB8AC3E}">
        <p14:creationId xmlns:p14="http://schemas.microsoft.com/office/powerpoint/2010/main" val="12066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Tag 1 - </a:t>
            </a:r>
            <a:r>
              <a:rPr lang="de-CH" dirty="0" err="1"/>
              <a:t>Finding</a:t>
            </a:r>
            <a:r>
              <a:rPr lang="de-CH" dirty="0"/>
              <a:t> </a:t>
            </a:r>
            <a:r>
              <a:rPr lang="de-CH" dirty="0" err="1"/>
              <a:t>the</a:t>
            </a:r>
            <a:r>
              <a:rPr lang="de-CH" dirty="0"/>
              <a:t> </a:t>
            </a:r>
            <a:r>
              <a:rPr lang="de-CH" dirty="0" err="1"/>
              <a:t>problem</a:t>
            </a:r>
            <a:endParaRPr lang="de-CH" dirty="0"/>
          </a:p>
        </p:txBody>
      </p:sp>
      <p:sp>
        <p:nvSpPr>
          <p:cNvPr id="4" name="Inhaltsplatzhalter 3"/>
          <p:cNvSpPr>
            <a:spLocks noGrp="1"/>
          </p:cNvSpPr>
          <p:nvPr>
            <p:ph sz="quarter" idx="13"/>
          </p:nvPr>
        </p:nvSpPr>
        <p:spPr>
          <a:xfrm>
            <a:off x="917574" y="2160000"/>
            <a:ext cx="7830889" cy="3960000"/>
          </a:xfrm>
        </p:spPr>
        <p:txBody>
          <a:bodyPr vert="horz" lIns="91440" tIns="45720" rIns="91440" bIns="45720" rtlCol="0" anchor="t">
            <a:normAutofit fontScale="92500" lnSpcReduction="10000"/>
          </a:bodyPr>
          <a:lstStyle/>
          <a:p>
            <a:r>
              <a:rPr lang="de-CH" dirty="0">
                <a:latin typeface="Arial"/>
                <a:cs typeface="Arial"/>
              </a:rPr>
              <a:t>09:00-12:00 </a:t>
            </a:r>
            <a:r>
              <a:rPr lang="de-CH" dirty="0">
                <a:latin typeface="Arial"/>
                <a:ea typeface="+mj-ea"/>
                <a:cs typeface="Arial"/>
              </a:rPr>
              <a:t> </a:t>
            </a:r>
            <a:r>
              <a:rPr lang="de-CH" b="1" dirty="0">
                <a:latin typeface="Arial"/>
                <a:ea typeface="+mj-ea"/>
                <a:cs typeface="Arial"/>
              </a:rPr>
              <a:t>Challenge </a:t>
            </a:r>
            <a:r>
              <a:rPr lang="de-CH" b="1" dirty="0">
                <a:latin typeface="Arial"/>
                <a:cs typeface="Arial"/>
              </a:rPr>
              <a:t>verstehen</a:t>
            </a:r>
          </a:p>
          <a:p>
            <a:endParaRPr lang="de-CH" dirty="0"/>
          </a:p>
          <a:p>
            <a:r>
              <a:rPr lang="de-CH" dirty="0">
                <a:latin typeface="Arial"/>
                <a:cs typeface="Arial"/>
              </a:rPr>
              <a:t>12:00-13:00    Mittagspause</a:t>
            </a:r>
          </a:p>
          <a:p>
            <a:endParaRPr lang="de-CH" dirty="0"/>
          </a:p>
          <a:p>
            <a:r>
              <a:rPr lang="de-CH" dirty="0">
                <a:latin typeface="Arial"/>
                <a:cs typeface="Arial"/>
              </a:rPr>
              <a:t>13:00-15:00 </a:t>
            </a:r>
            <a:r>
              <a:rPr lang="de-CH" dirty="0">
                <a:latin typeface="Arial Black"/>
                <a:cs typeface="Arial"/>
              </a:rPr>
              <a:t>Bedürfnisse</a:t>
            </a:r>
            <a:r>
              <a:rPr lang="de-CH" dirty="0">
                <a:latin typeface="Arial Black"/>
                <a:ea typeface="+mj-ea"/>
                <a:cs typeface="+mj-cs"/>
              </a:rPr>
              <a:t> </a:t>
            </a:r>
            <a:r>
              <a:rPr lang="de-CH" dirty="0">
                <a:latin typeface="Arial"/>
                <a:cs typeface="Arial"/>
              </a:rPr>
              <a:t>erkennen</a:t>
            </a:r>
          </a:p>
          <a:p>
            <a:endParaRPr lang="de-CH" dirty="0"/>
          </a:p>
          <a:p>
            <a:r>
              <a:rPr lang="de-CH" dirty="0">
                <a:latin typeface="Arial"/>
                <a:cs typeface="Arial"/>
              </a:rPr>
              <a:t>15:00-16:30 </a:t>
            </a:r>
            <a:r>
              <a:rPr lang="de-CH" dirty="0">
                <a:latin typeface="Arial"/>
                <a:ea typeface="+mj-ea"/>
                <a:cs typeface="Arial"/>
              </a:rPr>
              <a:t> </a:t>
            </a:r>
            <a:r>
              <a:rPr lang="de-CH" b="1" dirty="0">
                <a:latin typeface="Arial"/>
                <a:ea typeface="+mj-ea"/>
                <a:cs typeface="Arial"/>
              </a:rPr>
              <a:t>Einsichten</a:t>
            </a:r>
            <a:r>
              <a:rPr lang="de-CH" b="1" dirty="0">
                <a:latin typeface="Arial"/>
                <a:cs typeface="Arial"/>
              </a:rPr>
              <a:t> auf den 												Punkt bringen</a:t>
            </a:r>
          </a:p>
        </p:txBody>
      </p:sp>
    </p:spTree>
    <p:extLst>
      <p:ext uri="{BB962C8B-B14F-4D97-AF65-F5344CB8AC3E}">
        <p14:creationId xmlns:p14="http://schemas.microsoft.com/office/powerpoint/2010/main" val="2480602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1E449-E07A-19F8-B625-7B457AD12573}"/>
              </a:ext>
            </a:extLst>
          </p:cNvPr>
          <p:cNvSpPr>
            <a:spLocks noGrp="1"/>
          </p:cNvSpPr>
          <p:nvPr>
            <p:ph type="title"/>
          </p:nvPr>
        </p:nvSpPr>
        <p:spPr>
          <a:xfrm>
            <a:off x="918000" y="1440000"/>
            <a:ext cx="7686448" cy="504000"/>
          </a:xfrm>
        </p:spPr>
        <p:txBody>
          <a:bodyPr/>
          <a:lstStyle/>
          <a:p>
            <a:r>
              <a:rPr lang="de-DE" dirty="0" err="1"/>
              <a:t>How</a:t>
            </a:r>
            <a:r>
              <a:rPr lang="de-DE" dirty="0"/>
              <a:t> </a:t>
            </a:r>
            <a:r>
              <a:rPr lang="de-DE" dirty="0" err="1"/>
              <a:t>to</a:t>
            </a:r>
            <a:r>
              <a:rPr lang="de-DE" dirty="0"/>
              <a:t> pitch - wie man präsentiert</a:t>
            </a:r>
          </a:p>
        </p:txBody>
      </p:sp>
      <p:sp>
        <p:nvSpPr>
          <p:cNvPr id="3" name="Inhaltsplatzhalter 2">
            <a:extLst>
              <a:ext uri="{FF2B5EF4-FFF2-40B4-BE49-F238E27FC236}">
                <a16:creationId xmlns:a16="http://schemas.microsoft.com/office/drawing/2014/main" id="{92ED822B-9487-1C8D-3BC8-6B7E2FBD4FE1}"/>
              </a:ext>
            </a:extLst>
          </p:cNvPr>
          <p:cNvSpPr>
            <a:spLocks noGrp="1"/>
          </p:cNvSpPr>
          <p:nvPr>
            <p:ph sz="quarter" idx="13"/>
          </p:nvPr>
        </p:nvSpPr>
        <p:spPr>
          <a:xfrm>
            <a:off x="917575" y="2160000"/>
            <a:ext cx="5886673" cy="3960000"/>
          </a:xfrm>
        </p:spPr>
        <p:txBody>
          <a:bodyPr/>
          <a:lstStyle/>
          <a:p>
            <a:r>
              <a:rPr lang="de-DE" dirty="0"/>
              <a:t>Nun geht es darum, Ihre Story und Ihre Lösungsidee zu präsentieren. </a:t>
            </a:r>
          </a:p>
          <a:p>
            <a:endParaRPr lang="de-DE" dirty="0"/>
          </a:p>
          <a:p>
            <a:r>
              <a:rPr lang="de-DE" dirty="0"/>
              <a:t>Dies machen wir mit einem </a:t>
            </a:r>
          </a:p>
          <a:p>
            <a:r>
              <a:rPr lang="de-DE" dirty="0"/>
              <a:t>Elevator Pitch = Präsentation mit der Dauer einer Liftfahrt</a:t>
            </a:r>
          </a:p>
        </p:txBody>
      </p:sp>
      <p:pic>
        <p:nvPicPr>
          <p:cNvPr id="5" name="Grafik 4" descr="Ein Bild, das Text, Person, Im Haus, Hand enthält.&#10;&#10;Automatisch generierte Beschreibung">
            <a:extLst>
              <a:ext uri="{FF2B5EF4-FFF2-40B4-BE49-F238E27FC236}">
                <a16:creationId xmlns:a16="http://schemas.microsoft.com/office/drawing/2014/main" id="{E3B6235F-EB1A-216B-8481-647EC17B5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016" y="4221088"/>
            <a:ext cx="2433432" cy="1599270"/>
          </a:xfrm>
          <a:prstGeom prst="rect">
            <a:avLst/>
          </a:prstGeom>
        </p:spPr>
      </p:pic>
    </p:spTree>
    <p:extLst>
      <p:ext uri="{BB962C8B-B14F-4D97-AF65-F5344CB8AC3E}">
        <p14:creationId xmlns:p14="http://schemas.microsoft.com/office/powerpoint/2010/main" val="3310412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F6DAA6-74F0-C37D-6B78-255CE056B929}"/>
              </a:ext>
            </a:extLst>
          </p:cNvPr>
          <p:cNvSpPr>
            <a:spLocks noGrp="1"/>
          </p:cNvSpPr>
          <p:nvPr>
            <p:ph type="title"/>
          </p:nvPr>
        </p:nvSpPr>
        <p:spPr/>
        <p:txBody>
          <a:bodyPr/>
          <a:lstStyle/>
          <a:p>
            <a:r>
              <a:rPr lang="de-DE" dirty="0"/>
              <a:t>Elevator Pitch in 10 Punkten</a:t>
            </a:r>
          </a:p>
        </p:txBody>
      </p:sp>
      <p:sp>
        <p:nvSpPr>
          <p:cNvPr id="3" name="Inhaltsplatzhalter 2">
            <a:extLst>
              <a:ext uri="{FF2B5EF4-FFF2-40B4-BE49-F238E27FC236}">
                <a16:creationId xmlns:a16="http://schemas.microsoft.com/office/drawing/2014/main" id="{DB8DBF3B-DDEB-FDAB-7122-ACF0C9617D5F}"/>
              </a:ext>
            </a:extLst>
          </p:cNvPr>
          <p:cNvSpPr>
            <a:spLocks noGrp="1"/>
          </p:cNvSpPr>
          <p:nvPr>
            <p:ph sz="quarter" idx="13"/>
          </p:nvPr>
        </p:nvSpPr>
        <p:spPr/>
        <p:txBody>
          <a:bodyPr>
            <a:normAutofit fontScale="70000" lnSpcReduction="20000"/>
          </a:bodyPr>
          <a:lstStyle/>
          <a:p>
            <a:pPr marL="514350" indent="-514350">
              <a:buFont typeface="+mj-lt"/>
              <a:buAutoNum type="arabicPeriod"/>
            </a:pPr>
            <a:r>
              <a:rPr lang="de-DE" dirty="0"/>
              <a:t>unsere </a:t>
            </a:r>
            <a:r>
              <a:rPr lang="de-DE" b="1" dirty="0"/>
              <a:t>Challenge </a:t>
            </a:r>
          </a:p>
          <a:p>
            <a:pPr marL="514350" indent="-514350">
              <a:buFont typeface="+mj-lt"/>
              <a:buAutoNum type="arabicPeriod"/>
            </a:pPr>
            <a:r>
              <a:rPr lang="de-DE" b="1" dirty="0"/>
              <a:t>Team</a:t>
            </a:r>
            <a:r>
              <a:rPr lang="de-DE" dirty="0"/>
              <a:t> (wir) </a:t>
            </a:r>
          </a:p>
          <a:p>
            <a:pPr marL="514350" indent="-514350">
              <a:buFont typeface="+mj-lt"/>
              <a:buAutoNum type="arabicPeriod"/>
            </a:pPr>
            <a:r>
              <a:rPr lang="de-DE" dirty="0"/>
              <a:t>gewählte </a:t>
            </a:r>
            <a:r>
              <a:rPr lang="de-DE" b="1" dirty="0"/>
              <a:t>Problemstellung</a:t>
            </a:r>
            <a:r>
              <a:rPr lang="de-DE" dirty="0"/>
              <a:t> (nach den Interviews) </a:t>
            </a:r>
          </a:p>
          <a:p>
            <a:pPr marL="514350" indent="-514350">
              <a:buFont typeface="+mj-lt"/>
              <a:buAutoNum type="arabicPeriod"/>
            </a:pPr>
            <a:r>
              <a:rPr lang="de-DE" dirty="0"/>
              <a:t>unsere </a:t>
            </a:r>
            <a:r>
              <a:rPr lang="de-DE" b="1" dirty="0"/>
              <a:t>Persona</a:t>
            </a:r>
            <a:r>
              <a:rPr lang="de-DE" dirty="0"/>
              <a:t>, und </a:t>
            </a:r>
          </a:p>
          <a:p>
            <a:pPr marL="514350" indent="-514350">
              <a:buFont typeface="+mj-lt"/>
              <a:buAutoNum type="arabicPeriod"/>
            </a:pPr>
            <a:r>
              <a:rPr lang="de-DE" dirty="0"/>
              <a:t>ihre </a:t>
            </a:r>
            <a:r>
              <a:rPr lang="de-DE" b="1" dirty="0"/>
              <a:t>Bedürfnisse</a:t>
            </a:r>
            <a:r>
              <a:rPr lang="de-DE" dirty="0"/>
              <a:t> </a:t>
            </a:r>
          </a:p>
          <a:p>
            <a:pPr marL="514350" indent="-514350">
              <a:buFont typeface="+mj-lt"/>
              <a:buAutoNum type="arabicPeriod"/>
            </a:pPr>
            <a:r>
              <a:rPr lang="de-DE" dirty="0"/>
              <a:t>erfüllen wir mit unserer </a:t>
            </a:r>
            <a:r>
              <a:rPr lang="de-DE" b="1" dirty="0"/>
              <a:t>Lösung</a:t>
            </a:r>
            <a:r>
              <a:rPr lang="de-DE" dirty="0"/>
              <a:t> (Prototyp + Story) </a:t>
            </a:r>
          </a:p>
          <a:p>
            <a:pPr marL="514350" indent="-514350">
              <a:buFont typeface="+mj-lt"/>
              <a:buAutoNum type="arabicPeriod"/>
            </a:pPr>
            <a:r>
              <a:rPr lang="de-DE" dirty="0"/>
              <a:t>und schaffen </a:t>
            </a:r>
            <a:r>
              <a:rPr lang="de-DE" b="1" dirty="0"/>
              <a:t>Nutzen</a:t>
            </a:r>
            <a:r>
              <a:rPr lang="de-DE" dirty="0"/>
              <a:t> (für </a:t>
            </a:r>
            <a:r>
              <a:rPr lang="de-DE" dirty="0" err="1"/>
              <a:t>Kund:in</a:t>
            </a:r>
            <a:r>
              <a:rPr lang="de-DE" dirty="0"/>
              <a:t>, für uns) </a:t>
            </a:r>
          </a:p>
          <a:p>
            <a:pPr marL="514350" indent="-514350">
              <a:buFont typeface="+mj-lt"/>
              <a:buAutoNum type="arabicPeriod"/>
            </a:pPr>
            <a:r>
              <a:rPr lang="de-DE" dirty="0"/>
              <a:t>Wir sind besser als die </a:t>
            </a:r>
            <a:r>
              <a:rPr lang="de-DE" b="1" dirty="0"/>
              <a:t>Wettbewerber</a:t>
            </a:r>
            <a:r>
              <a:rPr lang="de-DE" dirty="0"/>
              <a:t>, weil... </a:t>
            </a:r>
          </a:p>
          <a:p>
            <a:pPr marL="514350" indent="-514350">
              <a:buFont typeface="+mj-lt"/>
              <a:buAutoNum type="arabicPeriod"/>
            </a:pPr>
            <a:r>
              <a:rPr lang="de-DE" dirty="0"/>
              <a:t>unser weiteres </a:t>
            </a:r>
            <a:r>
              <a:rPr lang="de-DE" b="1" dirty="0"/>
              <a:t>Vorgehen</a:t>
            </a:r>
            <a:r>
              <a:rPr lang="de-DE" dirty="0"/>
              <a:t> </a:t>
            </a:r>
          </a:p>
          <a:p>
            <a:pPr marL="514350" indent="-514350">
              <a:buFont typeface="+mj-lt"/>
              <a:buAutoNum type="arabicPeriod"/>
            </a:pPr>
            <a:r>
              <a:rPr lang="de-DE" dirty="0"/>
              <a:t>... und zum Schluss unsere </a:t>
            </a:r>
            <a:r>
              <a:rPr lang="de-DE" b="1" dirty="0"/>
              <a:t>Bitte</a:t>
            </a:r>
            <a:r>
              <a:rPr lang="de-DE" dirty="0"/>
              <a:t> an euch (i.d.R. grünes/rotes Feedback) </a:t>
            </a:r>
          </a:p>
          <a:p>
            <a:endParaRPr lang="de-DE" dirty="0"/>
          </a:p>
        </p:txBody>
      </p:sp>
    </p:spTree>
    <p:extLst>
      <p:ext uri="{BB962C8B-B14F-4D97-AF65-F5344CB8AC3E}">
        <p14:creationId xmlns:p14="http://schemas.microsoft.com/office/powerpoint/2010/main" val="4235407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326991-CF81-6346-8F27-0BF63533E852}"/>
              </a:ext>
            </a:extLst>
          </p:cNvPr>
          <p:cNvSpPr>
            <a:spLocks noGrp="1"/>
          </p:cNvSpPr>
          <p:nvPr>
            <p:ph type="title"/>
          </p:nvPr>
        </p:nvSpPr>
        <p:spPr/>
        <p:txBody>
          <a:bodyPr/>
          <a:lstStyle/>
          <a:p>
            <a:r>
              <a:rPr lang="de-DE" dirty="0"/>
              <a:t>Pitch vorbereiten </a:t>
            </a:r>
          </a:p>
        </p:txBody>
      </p:sp>
      <p:sp>
        <p:nvSpPr>
          <p:cNvPr id="3" name="Inhaltsplatzhalter 2">
            <a:extLst>
              <a:ext uri="{FF2B5EF4-FFF2-40B4-BE49-F238E27FC236}">
                <a16:creationId xmlns:a16="http://schemas.microsoft.com/office/drawing/2014/main" id="{9A15B5EB-117D-2EB3-F93F-70BD2F11A63A}"/>
              </a:ext>
            </a:extLst>
          </p:cNvPr>
          <p:cNvSpPr>
            <a:spLocks noGrp="1"/>
          </p:cNvSpPr>
          <p:nvPr>
            <p:ph sz="quarter" idx="13"/>
          </p:nvPr>
        </p:nvSpPr>
        <p:spPr/>
        <p:txBody>
          <a:bodyPr>
            <a:normAutofit fontScale="92500" lnSpcReduction="10000"/>
          </a:bodyPr>
          <a:lstStyle/>
          <a:p>
            <a:r>
              <a:rPr lang="de-DE" dirty="0"/>
              <a:t>Bereiten Sie im Team Ihren Pitch mit den 10 Punkten vor!</a:t>
            </a:r>
          </a:p>
          <a:p>
            <a:br>
              <a:rPr lang="de-DE" dirty="0"/>
            </a:br>
            <a:r>
              <a:rPr lang="de-DE" dirty="0"/>
              <a:t>Nutzen und zeigen Sie die Zwischenprodukte, die Sie haben (Interview-Notizzettel, Persona, Problemstellung, Prototyp).</a:t>
            </a:r>
          </a:p>
          <a:p>
            <a:endParaRPr lang="de-DE" dirty="0"/>
          </a:p>
          <a:p>
            <a:r>
              <a:rPr lang="de-DE" dirty="0"/>
              <a:t>Dauer des Pitch = 5min/Team </a:t>
            </a:r>
          </a:p>
        </p:txBody>
      </p:sp>
    </p:spTree>
    <p:extLst>
      <p:ext uri="{BB962C8B-B14F-4D97-AF65-F5344CB8AC3E}">
        <p14:creationId xmlns:p14="http://schemas.microsoft.com/office/powerpoint/2010/main" val="2986805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7C3C9F-0C86-3C11-B598-247F7C46046E}"/>
              </a:ext>
            </a:extLst>
          </p:cNvPr>
          <p:cNvSpPr>
            <a:spLocks noGrp="1"/>
          </p:cNvSpPr>
          <p:nvPr>
            <p:ph type="title"/>
          </p:nvPr>
        </p:nvSpPr>
        <p:spPr/>
        <p:txBody>
          <a:bodyPr/>
          <a:lstStyle/>
          <a:p>
            <a:r>
              <a:rPr lang="de-DE" dirty="0"/>
              <a:t>Pitch/Präsentationen</a:t>
            </a:r>
          </a:p>
        </p:txBody>
      </p:sp>
      <p:sp>
        <p:nvSpPr>
          <p:cNvPr id="3" name="Inhaltsplatzhalter 2">
            <a:extLst>
              <a:ext uri="{FF2B5EF4-FFF2-40B4-BE49-F238E27FC236}">
                <a16:creationId xmlns:a16="http://schemas.microsoft.com/office/drawing/2014/main" id="{213316D5-9146-6968-20BE-6C8700FCA54C}"/>
              </a:ext>
            </a:extLst>
          </p:cNvPr>
          <p:cNvSpPr>
            <a:spLocks noGrp="1"/>
          </p:cNvSpPr>
          <p:nvPr>
            <p:ph sz="quarter" idx="13"/>
          </p:nvPr>
        </p:nvSpPr>
        <p:spPr/>
        <p:txBody>
          <a:bodyPr/>
          <a:lstStyle/>
          <a:p>
            <a:r>
              <a:rPr lang="de-DE" dirty="0"/>
              <a:t>Pro Team:</a:t>
            </a:r>
            <a:br>
              <a:rPr lang="de-DE" dirty="0"/>
            </a:br>
            <a:r>
              <a:rPr lang="de-DE" dirty="0"/>
              <a:t>5min Pitch + 3-5min Fragen &amp; Antworten</a:t>
            </a:r>
          </a:p>
          <a:p>
            <a:endParaRPr lang="de-DE" dirty="0"/>
          </a:p>
          <a:p>
            <a:r>
              <a:rPr lang="de-DE" dirty="0"/>
              <a:t> </a:t>
            </a:r>
          </a:p>
        </p:txBody>
      </p:sp>
    </p:spTree>
    <p:extLst>
      <p:ext uri="{BB962C8B-B14F-4D97-AF65-F5344CB8AC3E}">
        <p14:creationId xmlns:p14="http://schemas.microsoft.com/office/powerpoint/2010/main" val="1023599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81C28-2B1C-8A91-4779-94233B988DF4}"/>
              </a:ext>
            </a:extLst>
          </p:cNvPr>
          <p:cNvSpPr>
            <a:spLocks noGrp="1"/>
          </p:cNvSpPr>
          <p:nvPr>
            <p:ph type="title"/>
          </p:nvPr>
        </p:nvSpPr>
        <p:spPr/>
        <p:txBody>
          <a:bodyPr/>
          <a:lstStyle/>
          <a:p>
            <a:r>
              <a:rPr lang="de-DE" dirty="0"/>
              <a:t>Abschlussfeedback</a:t>
            </a:r>
          </a:p>
        </p:txBody>
      </p:sp>
      <p:sp>
        <p:nvSpPr>
          <p:cNvPr id="3" name="Inhaltsplatzhalter 2">
            <a:extLst>
              <a:ext uri="{FF2B5EF4-FFF2-40B4-BE49-F238E27FC236}">
                <a16:creationId xmlns:a16="http://schemas.microsoft.com/office/drawing/2014/main" id="{32F3045B-8D57-3823-03E4-5BF6DF773E45}"/>
              </a:ext>
            </a:extLst>
          </p:cNvPr>
          <p:cNvSpPr>
            <a:spLocks noGrp="1"/>
          </p:cNvSpPr>
          <p:nvPr>
            <p:ph sz="quarter" idx="13"/>
          </p:nvPr>
        </p:nvSpPr>
        <p:spPr/>
        <p:txBody>
          <a:bodyPr vert="horz" lIns="91440" tIns="45720" rIns="91440" bIns="45720" rtlCol="0" anchor="t">
            <a:normAutofit/>
          </a:bodyPr>
          <a:lstStyle/>
          <a:p>
            <a:r>
              <a:rPr lang="de-DE" dirty="0"/>
              <a:t>4 Feedbackregeln </a:t>
            </a:r>
          </a:p>
          <a:p>
            <a:endParaRPr lang="de-DE" dirty="0"/>
          </a:p>
          <a:p>
            <a:r>
              <a:rPr lang="de-DE">
                <a:latin typeface="Arial"/>
                <a:cs typeface="Arial"/>
              </a:rPr>
              <a:t>Feedback zu 3 E:</a:t>
            </a:r>
          </a:p>
          <a:p>
            <a:pPr marL="457200" indent="-457200">
              <a:buFontTx/>
              <a:buChar char="-"/>
            </a:pPr>
            <a:r>
              <a:rPr lang="de-DE" dirty="0"/>
              <a:t>Einstellung</a:t>
            </a:r>
          </a:p>
          <a:p>
            <a:pPr marL="457200" indent="-457200">
              <a:buFontTx/>
              <a:buChar char="-"/>
            </a:pPr>
            <a:r>
              <a:rPr lang="de-DE" dirty="0"/>
              <a:t>Einsatz</a:t>
            </a:r>
          </a:p>
          <a:p>
            <a:pPr marL="457200" indent="-457200">
              <a:buFontTx/>
              <a:buChar char="-"/>
            </a:pPr>
            <a:r>
              <a:rPr lang="de-DE" dirty="0"/>
              <a:t>Ergebnis</a:t>
            </a:r>
          </a:p>
        </p:txBody>
      </p:sp>
    </p:spTree>
    <p:extLst>
      <p:ext uri="{BB962C8B-B14F-4D97-AF65-F5344CB8AC3E}">
        <p14:creationId xmlns:p14="http://schemas.microsoft.com/office/powerpoint/2010/main" val="3920558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DED7CAD7-0ACF-0743-B078-1F17E8A162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94" y="1342510"/>
            <a:ext cx="7751410" cy="5787157"/>
          </a:xfrm>
        </p:spPr>
      </p:pic>
      <p:sp>
        <p:nvSpPr>
          <p:cNvPr id="2" name="Titel 1">
            <a:extLst>
              <a:ext uri="{FF2B5EF4-FFF2-40B4-BE49-F238E27FC236}">
                <a16:creationId xmlns:a16="http://schemas.microsoft.com/office/drawing/2014/main" id="{D24608AC-4DB4-194C-AF1B-16DE164E7D67}"/>
              </a:ext>
            </a:extLst>
          </p:cNvPr>
          <p:cNvSpPr>
            <a:spLocks noGrp="1"/>
          </p:cNvSpPr>
          <p:nvPr>
            <p:ph type="title"/>
          </p:nvPr>
        </p:nvSpPr>
        <p:spPr>
          <a:xfrm>
            <a:off x="1043608" y="1342510"/>
            <a:ext cx="7924287" cy="504000"/>
          </a:xfrm>
        </p:spPr>
        <p:txBody>
          <a:bodyPr/>
          <a:lstStyle/>
          <a:p>
            <a:r>
              <a:rPr lang="x-none"/>
              <a:t>Herzlichen Dank</a:t>
            </a:r>
            <a:endParaRPr lang="x-none" dirty="0"/>
          </a:p>
        </p:txBody>
      </p:sp>
      <p:sp>
        <p:nvSpPr>
          <p:cNvPr id="3" name="Foliennummernplatzhalter 2">
            <a:extLst>
              <a:ext uri="{FF2B5EF4-FFF2-40B4-BE49-F238E27FC236}">
                <a16:creationId xmlns:a16="http://schemas.microsoft.com/office/drawing/2014/main" id="{60E9A711-EA7C-3AC1-7491-C44546F71870}"/>
              </a:ext>
            </a:extLst>
          </p:cNvPr>
          <p:cNvSpPr>
            <a:spLocks noGrp="1"/>
          </p:cNvSpPr>
          <p:nvPr>
            <p:ph type="sldNum" sz="quarter" idx="12"/>
          </p:nvPr>
        </p:nvSpPr>
        <p:spPr/>
        <p:txBody>
          <a:bodyPr/>
          <a:lstStyle/>
          <a:p>
            <a:fld id="{C0D11DFC-22D3-014C-9004-BE96FCA62518}" type="slidenum">
              <a:rPr lang="de-DE" smtClean="0"/>
              <a:pPr/>
              <a:t>45</a:t>
            </a:fld>
            <a:endParaRPr lang="de-DE" dirty="0"/>
          </a:p>
        </p:txBody>
      </p:sp>
    </p:spTree>
    <p:extLst>
      <p:ext uri="{BB962C8B-B14F-4D97-AF65-F5344CB8AC3E}">
        <p14:creationId xmlns:p14="http://schemas.microsoft.com/office/powerpoint/2010/main" val="275884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22377B-DE54-3E49-2C51-7ED558ECA02D}"/>
              </a:ext>
            </a:extLst>
          </p:cNvPr>
          <p:cNvSpPr>
            <a:spLocks noGrp="1"/>
          </p:cNvSpPr>
          <p:nvPr>
            <p:ph type="title"/>
          </p:nvPr>
        </p:nvSpPr>
        <p:spPr/>
        <p:txBody>
          <a:bodyPr/>
          <a:lstStyle/>
          <a:p>
            <a:r>
              <a:rPr lang="de-DE" dirty="0"/>
              <a:t>Das Portemonnaie</a:t>
            </a:r>
          </a:p>
        </p:txBody>
      </p:sp>
      <p:sp>
        <p:nvSpPr>
          <p:cNvPr id="3" name="Inhaltsplatzhalter 2">
            <a:extLst>
              <a:ext uri="{FF2B5EF4-FFF2-40B4-BE49-F238E27FC236}">
                <a16:creationId xmlns:a16="http://schemas.microsoft.com/office/drawing/2014/main" id="{EEC03860-3FE4-C94A-591B-886FC2DCFD01}"/>
              </a:ext>
            </a:extLst>
          </p:cNvPr>
          <p:cNvSpPr>
            <a:spLocks noGrp="1"/>
          </p:cNvSpPr>
          <p:nvPr>
            <p:ph sz="quarter" idx="13"/>
          </p:nvPr>
        </p:nvSpPr>
        <p:spPr/>
        <p:txBody>
          <a:bodyPr/>
          <a:lstStyle/>
          <a:p>
            <a:r>
              <a:rPr lang="de-DE" dirty="0"/>
              <a:t>Erleben Sie Design </a:t>
            </a:r>
            <a:r>
              <a:rPr lang="de-DE" dirty="0" err="1"/>
              <a:t>Thinking</a:t>
            </a:r>
            <a:r>
              <a:rPr lang="de-DE" dirty="0"/>
              <a:t> an einem Beispiel!</a:t>
            </a:r>
          </a:p>
          <a:p>
            <a:endParaRPr lang="de-DE" dirty="0"/>
          </a:p>
        </p:txBody>
      </p:sp>
      <p:sp>
        <p:nvSpPr>
          <p:cNvPr id="4" name="Textfeld 3">
            <a:extLst>
              <a:ext uri="{FF2B5EF4-FFF2-40B4-BE49-F238E27FC236}">
                <a16:creationId xmlns:a16="http://schemas.microsoft.com/office/drawing/2014/main" id="{ED76AEB4-DF97-0E55-0676-359A798F641D}"/>
              </a:ext>
            </a:extLst>
          </p:cNvPr>
          <p:cNvSpPr txBox="1"/>
          <p:nvPr/>
        </p:nvSpPr>
        <p:spPr>
          <a:xfrm>
            <a:off x="4585172" y="6120000"/>
            <a:ext cx="3640403" cy="369332"/>
          </a:xfrm>
          <a:prstGeom prst="rect">
            <a:avLst/>
          </a:prstGeom>
          <a:noFill/>
        </p:spPr>
        <p:txBody>
          <a:bodyPr wrap="square" rtlCol="0">
            <a:spAutoFit/>
          </a:bodyPr>
          <a:lstStyle/>
          <a:p>
            <a:r>
              <a:rPr lang="de-DE" dirty="0">
                <a:solidFill>
                  <a:srgbClr val="009EE0"/>
                </a:solidFill>
                <a:latin typeface="Arial" panose="020B0604020202020204" pitchFamily="34" charset="0"/>
                <a:cs typeface="Arial" panose="020B0604020202020204" pitchFamily="34" charset="0"/>
              </a:rPr>
              <a:t>Quelle: </a:t>
            </a:r>
            <a:r>
              <a:rPr lang="de-DE" dirty="0" err="1">
                <a:solidFill>
                  <a:srgbClr val="009EE0"/>
                </a:solidFill>
                <a:latin typeface="Arial" panose="020B0604020202020204" pitchFamily="34" charset="0"/>
                <a:cs typeface="Arial" panose="020B0604020202020204" pitchFamily="34" charset="0"/>
              </a:rPr>
              <a:t>d.school</a:t>
            </a:r>
            <a:r>
              <a:rPr lang="de-DE" dirty="0">
                <a:solidFill>
                  <a:srgbClr val="009EE0"/>
                </a:solidFill>
                <a:latin typeface="Arial" panose="020B0604020202020204" pitchFamily="34" charset="0"/>
                <a:cs typeface="Arial" panose="020B0604020202020204" pitchFamily="34" charset="0"/>
              </a:rPr>
              <a:t> Stanford</a:t>
            </a:r>
          </a:p>
        </p:txBody>
      </p:sp>
      <p:pic>
        <p:nvPicPr>
          <p:cNvPr id="6" name="Grafik 5" descr="Ein Bild, das Text, Zubehör, Behälter enthält.&#10;&#10;Automatisch generierte Beschreibung">
            <a:extLst>
              <a:ext uri="{FF2B5EF4-FFF2-40B4-BE49-F238E27FC236}">
                <a16:creationId xmlns:a16="http://schemas.microsoft.com/office/drawing/2014/main" id="{85AF7ABE-14F1-844B-5F94-AAFDD7DD3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3284984"/>
            <a:ext cx="3920480" cy="2584741"/>
          </a:xfrm>
          <a:prstGeom prst="rect">
            <a:avLst/>
          </a:prstGeom>
        </p:spPr>
      </p:pic>
      <p:sp>
        <p:nvSpPr>
          <p:cNvPr id="5" name="Interaktive Schaltfläche: Dokument 4">
            <a:hlinkClick r:id="rId4" highlightClick="1"/>
            <a:extLst>
              <a:ext uri="{FF2B5EF4-FFF2-40B4-BE49-F238E27FC236}">
                <a16:creationId xmlns:a16="http://schemas.microsoft.com/office/drawing/2014/main" id="{B42FC04F-C6AE-8B4C-9ED5-B36C42ED6BAD}"/>
              </a:ext>
            </a:extLst>
          </p:cNvPr>
          <p:cNvSpPr/>
          <p:nvPr/>
        </p:nvSpPr>
        <p:spPr>
          <a:xfrm>
            <a:off x="1619491" y="4156280"/>
            <a:ext cx="768352" cy="842147"/>
          </a:xfrm>
          <a:prstGeom prst="actionButtonDocumen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728709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AE-DDF2-3320-D969-50805976D85D}"/>
              </a:ext>
            </a:extLst>
          </p:cNvPr>
          <p:cNvSpPr>
            <a:spLocks noGrp="1"/>
          </p:cNvSpPr>
          <p:nvPr>
            <p:ph type="title"/>
          </p:nvPr>
        </p:nvSpPr>
        <p:spPr/>
        <p:txBody>
          <a:bodyPr/>
          <a:lstStyle/>
          <a:p>
            <a:r>
              <a:rPr lang="de-DE" dirty="0"/>
              <a:t>Die Challenge</a:t>
            </a:r>
          </a:p>
        </p:txBody>
      </p:sp>
      <p:sp>
        <p:nvSpPr>
          <p:cNvPr id="3" name="Inhaltsplatzhalter 2">
            <a:extLst>
              <a:ext uri="{FF2B5EF4-FFF2-40B4-BE49-F238E27FC236}">
                <a16:creationId xmlns:a16="http://schemas.microsoft.com/office/drawing/2014/main" id="{31455D91-55BE-526A-236D-43D00B068CB0}"/>
              </a:ext>
            </a:extLst>
          </p:cNvPr>
          <p:cNvSpPr>
            <a:spLocks noGrp="1"/>
          </p:cNvSpPr>
          <p:nvPr>
            <p:ph sz="quarter" idx="13"/>
          </p:nvPr>
        </p:nvSpPr>
        <p:spPr/>
        <p:txBody>
          <a:bodyPr/>
          <a:lstStyle/>
          <a:p>
            <a:endParaRPr lang="de-DE" dirty="0"/>
          </a:p>
        </p:txBody>
      </p:sp>
      <p:sp>
        <p:nvSpPr>
          <p:cNvPr id="4" name="Interaktive Schaltfläche: Video 3">
            <a:hlinkClick r:id="rId3" highlightClick="1"/>
            <a:extLst>
              <a:ext uri="{FF2B5EF4-FFF2-40B4-BE49-F238E27FC236}">
                <a16:creationId xmlns:a16="http://schemas.microsoft.com/office/drawing/2014/main" id="{EBB268B6-9184-B9F6-E1D6-7B0A05A1743A}"/>
              </a:ext>
            </a:extLst>
          </p:cNvPr>
          <p:cNvSpPr/>
          <p:nvPr/>
        </p:nvSpPr>
        <p:spPr>
          <a:xfrm>
            <a:off x="3851495" y="3212976"/>
            <a:ext cx="1440160" cy="1080120"/>
          </a:xfrm>
          <a:prstGeom prst="actionButtonMovi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7863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DC059-BF2B-5671-44E1-0E735E23D14C}"/>
              </a:ext>
            </a:extLst>
          </p:cNvPr>
          <p:cNvSpPr>
            <a:spLocks noGrp="1"/>
          </p:cNvSpPr>
          <p:nvPr>
            <p:ph type="title"/>
          </p:nvPr>
        </p:nvSpPr>
        <p:spPr/>
        <p:txBody>
          <a:bodyPr/>
          <a:lstStyle/>
          <a:p>
            <a:r>
              <a:rPr lang="de-DE" dirty="0"/>
              <a:t>Unser Team</a:t>
            </a:r>
          </a:p>
        </p:txBody>
      </p:sp>
      <p:sp>
        <p:nvSpPr>
          <p:cNvPr id="3" name="Inhaltsplatzhalter 2">
            <a:extLst>
              <a:ext uri="{FF2B5EF4-FFF2-40B4-BE49-F238E27FC236}">
                <a16:creationId xmlns:a16="http://schemas.microsoft.com/office/drawing/2014/main" id="{03327A00-8E88-B2CD-D053-22201B8DC6A1}"/>
              </a:ext>
            </a:extLst>
          </p:cNvPr>
          <p:cNvSpPr>
            <a:spLocks noGrp="1"/>
          </p:cNvSpPr>
          <p:nvPr>
            <p:ph sz="quarter" idx="13"/>
          </p:nvPr>
        </p:nvSpPr>
        <p:spPr/>
        <p:txBody>
          <a:bodyPr vert="horz" lIns="91440" tIns="45720" rIns="91440" bIns="45720" rtlCol="0" anchor="t">
            <a:normAutofit/>
          </a:bodyPr>
          <a:lstStyle/>
          <a:p>
            <a:r>
              <a:rPr lang="de-DE" dirty="0">
                <a:latin typeface="Arial"/>
                <a:cs typeface="Arial"/>
              </a:rPr>
              <a:t>Lernen Sie Ihr Team kennen und geben Sie Ihrem Team einen Namen!</a:t>
            </a:r>
          </a:p>
          <a:p>
            <a:endParaRPr lang="de-DE" dirty="0"/>
          </a:p>
        </p:txBody>
      </p:sp>
      <p:pic>
        <p:nvPicPr>
          <p:cNvPr id="5" name="Grafik 4" descr="Ein Bild, das Person enthält.&#10;&#10;Automatisch generierte Beschreibung">
            <a:extLst>
              <a:ext uri="{FF2B5EF4-FFF2-40B4-BE49-F238E27FC236}">
                <a16:creationId xmlns:a16="http://schemas.microsoft.com/office/drawing/2014/main" id="{4835FDD3-7823-65E8-25C9-A30BFC59C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3429000"/>
            <a:ext cx="3952907" cy="2592288"/>
          </a:xfrm>
          <a:prstGeom prst="rect">
            <a:avLst/>
          </a:prstGeom>
        </p:spPr>
      </p:pic>
    </p:spTree>
    <p:extLst>
      <p:ext uri="{BB962C8B-B14F-4D97-AF65-F5344CB8AC3E}">
        <p14:creationId xmlns:p14="http://schemas.microsoft.com/office/powerpoint/2010/main" val="334308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CFFAE-DDF2-3320-D969-50805976D85D}"/>
              </a:ext>
            </a:extLst>
          </p:cNvPr>
          <p:cNvSpPr>
            <a:spLocks noGrp="1"/>
          </p:cNvSpPr>
          <p:nvPr>
            <p:ph type="title"/>
          </p:nvPr>
        </p:nvSpPr>
        <p:spPr/>
        <p:txBody>
          <a:bodyPr/>
          <a:lstStyle/>
          <a:p>
            <a:r>
              <a:rPr lang="de-DE" dirty="0"/>
              <a:t>Challenge – </a:t>
            </a:r>
            <a:r>
              <a:rPr lang="de-DE" dirty="0" err="1"/>
              <a:t>Mind</a:t>
            </a:r>
            <a:r>
              <a:rPr lang="de-DE" dirty="0"/>
              <a:t> </a:t>
            </a:r>
            <a:r>
              <a:rPr lang="de-DE" dirty="0" err="1"/>
              <a:t>Map</a:t>
            </a:r>
            <a:r>
              <a:rPr lang="de-DE" dirty="0"/>
              <a:t>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31455D91-55BE-526A-236D-43D00B068CB0}"/>
              </a:ext>
            </a:extLst>
          </p:cNvPr>
          <p:cNvSpPr>
            <a:spLocks noGrp="1"/>
          </p:cNvSpPr>
          <p:nvPr>
            <p:ph sz="quarter" idx="13"/>
          </p:nvPr>
        </p:nvSpPr>
        <p:spPr>
          <a:xfrm>
            <a:off x="917575" y="2160000"/>
            <a:ext cx="4302497" cy="3960000"/>
          </a:xfrm>
        </p:spPr>
        <p:txBody>
          <a:bodyPr/>
          <a:lstStyle/>
          <a:p>
            <a:r>
              <a:rPr lang="de-DE" dirty="0"/>
              <a:t>Ziel: </a:t>
            </a:r>
          </a:p>
          <a:p>
            <a:r>
              <a:rPr lang="de-DE" dirty="0"/>
              <a:t>Die Herausforderung (Challenge) in ihrem Spektrum verstehen</a:t>
            </a:r>
          </a:p>
          <a:p>
            <a:endParaRPr lang="de-DE" dirty="0"/>
          </a:p>
          <a:p>
            <a:endParaRPr lang="de-DE" dirty="0"/>
          </a:p>
          <a:p>
            <a:endParaRPr lang="de-DE" dirty="0"/>
          </a:p>
          <a:p>
            <a:endParaRPr lang="de-DE" dirty="0"/>
          </a:p>
        </p:txBody>
      </p:sp>
      <p:pic>
        <p:nvPicPr>
          <p:cNvPr id="5" name="Grafik 4" descr="Ein Bild, das Text, Whiteboard enthält.&#10;&#10;Automatisch generierte Beschreibung">
            <a:extLst>
              <a:ext uri="{FF2B5EF4-FFF2-40B4-BE49-F238E27FC236}">
                <a16:creationId xmlns:a16="http://schemas.microsoft.com/office/drawing/2014/main" id="{CA9C2BBC-8B5B-655A-05BE-6259CF4F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420888"/>
            <a:ext cx="2730500" cy="3200400"/>
          </a:xfrm>
          <a:prstGeom prst="rect">
            <a:avLst/>
          </a:prstGeom>
        </p:spPr>
      </p:pic>
    </p:spTree>
    <p:extLst>
      <p:ext uri="{BB962C8B-B14F-4D97-AF65-F5344CB8AC3E}">
        <p14:creationId xmlns:p14="http://schemas.microsoft.com/office/powerpoint/2010/main" val="3821864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43D1FE-E379-EB3F-7250-259236B785E0}"/>
              </a:ext>
            </a:extLst>
          </p:cNvPr>
          <p:cNvSpPr>
            <a:spLocks noGrp="1"/>
          </p:cNvSpPr>
          <p:nvPr>
            <p:ph type="title"/>
          </p:nvPr>
        </p:nvSpPr>
        <p:spPr/>
        <p:txBody>
          <a:bodyPr/>
          <a:lstStyle/>
          <a:p>
            <a:r>
              <a:rPr lang="de-DE" err="1">
                <a:latin typeface="Arial Black"/>
              </a:rPr>
              <a:t>Mind</a:t>
            </a:r>
            <a:r>
              <a:rPr lang="de-DE">
                <a:latin typeface="Arial Black"/>
              </a:rPr>
              <a:t> </a:t>
            </a:r>
            <a:r>
              <a:rPr lang="de-DE" err="1">
                <a:latin typeface="Arial Black"/>
              </a:rPr>
              <a:t>Map</a:t>
            </a:r>
            <a:r>
              <a:rPr lang="de-DE">
                <a:latin typeface="Arial Black"/>
              </a:rPr>
              <a:t> (Flipchart)</a:t>
            </a:r>
            <a:endParaRPr lang="de-DE" dirty="0"/>
          </a:p>
        </p:txBody>
      </p:sp>
      <p:pic>
        <p:nvPicPr>
          <p:cNvPr id="4" name="Grafik 3" descr="Ein Bild, das Diagramm enthält.&#10;&#10;Automatisch generierte Beschreibung">
            <a:extLst>
              <a:ext uri="{FF2B5EF4-FFF2-40B4-BE49-F238E27FC236}">
                <a16:creationId xmlns:a16="http://schemas.microsoft.com/office/drawing/2014/main" id="{DFAAD072-387C-B908-DBD3-93EACB535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676" y="2276872"/>
            <a:ext cx="5832648" cy="4097792"/>
          </a:xfrm>
          <a:prstGeom prst="rect">
            <a:avLst/>
          </a:prstGeom>
        </p:spPr>
      </p:pic>
    </p:spTree>
    <p:extLst>
      <p:ext uri="{BB962C8B-B14F-4D97-AF65-F5344CB8AC3E}">
        <p14:creationId xmlns:p14="http://schemas.microsoft.com/office/powerpoint/2010/main" val="201904418"/>
      </p:ext>
    </p:extLst>
  </p:cSld>
  <p:clrMapOvr>
    <a:masterClrMapping/>
  </p:clrMapOvr>
</p:sld>
</file>

<file path=ppt/theme/theme1.xml><?xml version="1.0" encoding="utf-8"?>
<a:theme xmlns:a="http://schemas.openxmlformats.org/drawingml/2006/main" name="Zeichenfolie">
  <a:themeElements>
    <a:clrScheme name="BZL">
      <a:dk1>
        <a:srgbClr val="000000"/>
      </a:dk1>
      <a:lt1>
        <a:srgbClr val="FFFFFF"/>
      </a:lt1>
      <a:dk2>
        <a:srgbClr val="009EE0"/>
      </a:dk2>
      <a:lt2>
        <a:srgbClr val="3EA743"/>
      </a:lt2>
      <a:accent1>
        <a:srgbClr val="0076BD"/>
      </a:accent1>
      <a:accent2>
        <a:srgbClr val="885EA0"/>
      </a:accent2>
      <a:accent3>
        <a:srgbClr val="E30059"/>
      </a:accent3>
      <a:accent4>
        <a:srgbClr val="E2001A"/>
      </a:accent4>
      <a:accent5>
        <a:srgbClr val="EB690B"/>
      </a:accent5>
      <a:accent6>
        <a:srgbClr val="FFCC0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Einstiegsfolie BZLT">
  <a:themeElements>
    <a:clrScheme name="BZL">
      <a:dk1>
        <a:srgbClr val="000000"/>
      </a:dk1>
      <a:lt1>
        <a:srgbClr val="FFFFFF"/>
      </a:lt1>
      <a:dk2>
        <a:srgbClr val="009EE0"/>
      </a:dk2>
      <a:lt2>
        <a:srgbClr val="3EA743"/>
      </a:lt2>
      <a:accent1>
        <a:srgbClr val="0076BD"/>
      </a:accent1>
      <a:accent2>
        <a:srgbClr val="885EA0"/>
      </a:accent2>
      <a:accent3>
        <a:srgbClr val="E30059"/>
      </a:accent3>
      <a:accent4>
        <a:srgbClr val="E2001A"/>
      </a:accent4>
      <a:accent5>
        <a:srgbClr val="EB690B"/>
      </a:accent5>
      <a:accent6>
        <a:srgbClr val="FFCC0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9530935-4565-4e2e-8c60-02867ccbd4f0" id="{784F7318-5984-4FFA-AE6C-6C1208FF2194}" vid="{F2D29C9A-2E4D-4989-880D-C8239DEC8ED7}"/>
    </a:ext>
  </a:extLst>
</a:theme>
</file>

<file path=ppt/theme/theme3.xml><?xml version="1.0" encoding="utf-8"?>
<a:theme xmlns:a="http://schemas.openxmlformats.org/drawingml/2006/main" name="Master Inhalte">
  <a:themeElements>
    <a:clrScheme name="BZL">
      <a:dk1>
        <a:srgbClr val="000000"/>
      </a:dk1>
      <a:lt1>
        <a:srgbClr val="FFFFFF"/>
      </a:lt1>
      <a:dk2>
        <a:srgbClr val="009EE0"/>
      </a:dk2>
      <a:lt2>
        <a:srgbClr val="3EA743"/>
      </a:lt2>
      <a:accent1>
        <a:srgbClr val="0076BD"/>
      </a:accent1>
      <a:accent2>
        <a:srgbClr val="885EA0"/>
      </a:accent2>
      <a:accent3>
        <a:srgbClr val="E30059"/>
      </a:accent3>
      <a:accent4>
        <a:srgbClr val="E2001A"/>
      </a:accent4>
      <a:accent5>
        <a:srgbClr val="EB690B"/>
      </a:accent5>
      <a:accent6>
        <a:srgbClr val="FFCC0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3b99ec-0bd1-4448-be38-c08d46421a94" xsi:nil="true"/>
    <lcf76f155ced4ddcb4097134ff3c332f xmlns="2e0d7a2a-e68b-4c59-bbfe-89b743d818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1E1FBE91DD923469796C523A0171758" ma:contentTypeVersion="14" ma:contentTypeDescription="Ein neues Dokument erstellen." ma:contentTypeScope="" ma:versionID="0ad02ca3d9abbb3d4ab485e397849134">
  <xsd:schema xmlns:xsd="http://www.w3.org/2001/XMLSchema" xmlns:xs="http://www.w3.org/2001/XMLSchema" xmlns:p="http://schemas.microsoft.com/office/2006/metadata/properties" xmlns:ns2="2e0d7a2a-e68b-4c59-bbfe-89b743d81816" xmlns:ns3="6b3b99ec-0bd1-4448-be38-c08d46421a94" targetNamespace="http://schemas.microsoft.com/office/2006/metadata/properties" ma:root="true" ma:fieldsID="45fec26463bebfebd9e2acfbc813a721" ns2:_="" ns3:_="">
    <xsd:import namespace="2e0d7a2a-e68b-4c59-bbfe-89b743d81816"/>
    <xsd:import namespace="6b3b99ec-0bd1-4448-be38-c08d46421a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d7a2a-e68b-4c59-bbfe-89b743d818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a16f5084-a399-4563-8062-6176ccb84891"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3b99ec-0bd1-4448-be38-c08d46421a94"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20" nillable="true" ma:displayName="Taxonomy Catch All Column" ma:hidden="true" ma:list="{a66dbc47-76c6-491d-9844-9bc0a7a83c4b}" ma:internalName="TaxCatchAll" ma:showField="CatchAllData" ma:web="6b3b99ec-0bd1-4448-be38-c08d46421a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C1586D-5E12-4614-A46E-0C65AC70568B}">
  <ds:schemaRefs>
    <ds:schemaRef ds:uri="2e0d7a2a-e68b-4c59-bbfe-89b743d81816"/>
    <ds:schemaRef ds:uri="http://purl.org/dc/term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schemas.microsoft.com/office/infopath/2007/PartnerControls"/>
    <ds:schemaRef ds:uri="6b3b99ec-0bd1-4448-be38-c08d46421a94"/>
    <ds:schemaRef ds:uri="http://www.w3.org/XML/1998/namespace"/>
    <ds:schemaRef ds:uri="http://purl.org/dc/elements/1.1/"/>
  </ds:schemaRefs>
</ds:datastoreItem>
</file>

<file path=customXml/itemProps2.xml><?xml version="1.0" encoding="utf-8"?>
<ds:datastoreItem xmlns:ds="http://schemas.openxmlformats.org/officeDocument/2006/customXml" ds:itemID="{0EFC970B-FDD2-47D1-BC4F-548D2F04FB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0d7a2a-e68b-4c59-bbfe-89b743d81816"/>
    <ds:schemaRef ds:uri="6b3b99ec-0bd1-4448-be38-c08d46421a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2FB7BF-C88D-4FED-A72D-F8761A2FDC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6b35191e-7265-417d-85ef-08d560265d06</Template>
  <TotalTime>0</TotalTime>
  <Words>2643</Words>
  <Application>Microsoft Office PowerPoint</Application>
  <PresentationFormat>Bildschirmpräsentation (4:3)</PresentationFormat>
  <Paragraphs>374</Paragraphs>
  <Slides>45</Slides>
  <Notes>45</Notes>
  <HiddenSlides>0</HiddenSlides>
  <MMClips>0</MMClips>
  <ScaleCrop>false</ScaleCrop>
  <HeadingPairs>
    <vt:vector size="4" baseType="variant">
      <vt:variant>
        <vt:lpstr>Design</vt:lpstr>
      </vt:variant>
      <vt:variant>
        <vt:i4>3</vt:i4>
      </vt:variant>
      <vt:variant>
        <vt:lpstr>Folientitel</vt:lpstr>
      </vt:variant>
      <vt:variant>
        <vt:i4>45</vt:i4>
      </vt:variant>
    </vt:vector>
  </HeadingPairs>
  <TitlesOfParts>
    <vt:vector size="48" baseType="lpstr">
      <vt:lpstr>Zeichenfolie</vt:lpstr>
      <vt:lpstr>Master Einstiegsfolie BZLT</vt:lpstr>
      <vt:lpstr>Master Inhalte</vt:lpstr>
      <vt:lpstr>PowerPoint-Präsentation</vt:lpstr>
      <vt:lpstr>Intro</vt:lpstr>
      <vt:lpstr>Design Thinking im Kern</vt:lpstr>
      <vt:lpstr>Tag 1 - Finding the problem</vt:lpstr>
      <vt:lpstr>Das Portemonnaie</vt:lpstr>
      <vt:lpstr>Die Challenge</vt:lpstr>
      <vt:lpstr>Unser Team</vt:lpstr>
      <vt:lpstr>Challenge – Mind Map </vt:lpstr>
      <vt:lpstr>Mind Map (Flipchart)</vt:lpstr>
      <vt:lpstr>Die Bedürfnisse dahinter</vt:lpstr>
      <vt:lpstr>Interviews</vt:lpstr>
      <vt:lpstr>Interview-Leitfaden</vt:lpstr>
      <vt:lpstr>Mittagspause</vt:lpstr>
      <vt:lpstr>Testinterview</vt:lpstr>
      <vt:lpstr>Interviews im Feld</vt:lpstr>
      <vt:lpstr>Entpacken</vt:lpstr>
      <vt:lpstr>Persona</vt:lpstr>
      <vt:lpstr>Beispiel Persona</vt:lpstr>
      <vt:lpstr>Problemstellung</vt:lpstr>
      <vt:lpstr>Teilen</vt:lpstr>
      <vt:lpstr>Feedback – 4 Erfolgsfaktoren</vt:lpstr>
      <vt:lpstr>Blitzrunde</vt:lpstr>
      <vt:lpstr>Abschluss und Ausblick</vt:lpstr>
      <vt:lpstr>Herzlichen Dank</vt:lpstr>
      <vt:lpstr>Rückblick Tag 1</vt:lpstr>
      <vt:lpstr>Tag 2 - Finding the solution</vt:lpstr>
      <vt:lpstr>Warmup Bedürfnisse</vt:lpstr>
      <vt:lpstr>Ideenfindung</vt:lpstr>
      <vt:lpstr>Sortiere nach  Wirkung vs. Umsetzung</vt:lpstr>
      <vt:lpstr>Ideen-Serviette</vt:lpstr>
      <vt:lpstr>Prototypen herstellen</vt:lpstr>
      <vt:lpstr>Testing I - Intern</vt:lpstr>
      <vt:lpstr>Repetition - Feedback einholen</vt:lpstr>
      <vt:lpstr>Testing I - Intern</vt:lpstr>
      <vt:lpstr>Mittagspause</vt:lpstr>
      <vt:lpstr>Die Entscheidung</vt:lpstr>
      <vt:lpstr>Testing II - im Feld</vt:lpstr>
      <vt:lpstr>Entpacken im Team</vt:lpstr>
      <vt:lpstr>Teilen der Erlebnisse und Erkenntnisse </vt:lpstr>
      <vt:lpstr>How to pitch - wie man präsentiert</vt:lpstr>
      <vt:lpstr>Elevator Pitch in 10 Punkten</vt:lpstr>
      <vt:lpstr>Pitch vorbereiten </vt:lpstr>
      <vt:lpstr>Pitch/Präsentationen</vt:lpstr>
      <vt:lpstr>Abschlussfeedback</vt:lpstr>
      <vt:lpstr>Herzlichen Dank</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
  <cp:revision>41</cp:revision>
  <dcterms:created xsi:type="dcterms:W3CDTF">2017-12-05T16:52:18Z</dcterms:created>
  <dcterms:modified xsi:type="dcterms:W3CDTF">2023-06-19T11:17:19Z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0x01010001E1FBE91DD923469796C523A0171758</vt:lpwstr>
  </property>
  <property fmtid="{D5CDD505-2E9C-101B-9397-08002B2CF9AE}" pid="3" name="MediaServiceImageTags">
    <vt:lpwstr/>
  </property>
  <property fmtid="{D5CDD505-2E9C-101B-9397-08002B2CF9AE}" pid="4" name="Order">
    <vt:lpwstr>39000.0000000000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